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2" r:id="rId4"/>
    <p:sldId id="273" r:id="rId5"/>
    <p:sldId id="278" r:id="rId6"/>
    <p:sldId id="279" r:id="rId7"/>
    <p:sldId id="268" r:id="rId8"/>
    <p:sldId id="266" r:id="rId9"/>
    <p:sldId id="274" r:id="rId10"/>
    <p:sldId id="280" r:id="rId11"/>
  </p:sldIdLst>
  <p:sldSz cx="9906000" cy="6858000" type="A4"/>
  <p:notesSz cx="6858000" cy="9144000"/>
  <p:defaultTextStyle>
    <a:defPPr>
      <a:defRPr lang="ja-JP"/>
    </a:defPPr>
    <a:lvl1pPr marL="0" algn="l" defTabSz="95804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9023" algn="l" defTabSz="95804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8047" algn="l" defTabSz="95804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7070" algn="l" defTabSz="95804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6094" algn="l" defTabSz="95804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5117" algn="l" defTabSz="95804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4141" algn="l" defTabSz="95804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3164" algn="l" defTabSz="95804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2188" algn="l" defTabSz="95804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94" autoAdjust="0"/>
    <p:restoredTop sz="94660"/>
  </p:normalViewPr>
  <p:slideViewPr>
    <p:cSldViewPr>
      <p:cViewPr varScale="1">
        <p:scale>
          <a:sx n="108" d="100"/>
          <a:sy n="108" d="100"/>
        </p:scale>
        <p:origin x="198" y="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EC022-CCAE-4018-9C29-5AB901118F36}" type="datetimeFigureOut">
              <a:rPr kumimoji="1" lang="ja-JP" altLang="en-US" smtClean="0"/>
              <a:pPr/>
              <a:t>2015/3/10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23AAA-91E9-4655-B78A-4FD748D5B9B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894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8047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9023" algn="l" defTabSz="958047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8047" algn="l" defTabSz="958047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7070" algn="l" defTabSz="958047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6094" algn="l" defTabSz="958047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5117" algn="l" defTabSz="958047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4141" algn="l" defTabSz="958047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3164" algn="l" defTabSz="958047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2188" algn="l" defTabSz="958047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>
            <a:grpSpLocks/>
          </p:cNvGrpSpPr>
          <p:nvPr userDrawn="1"/>
        </p:nvGrpSpPr>
        <p:grpSpPr bwMode="auto">
          <a:xfrm>
            <a:off x="-157400" y="0"/>
            <a:ext cx="10061931" cy="6858000"/>
            <a:chOff x="-169863" y="0"/>
            <a:chExt cx="10858501" cy="7560883"/>
          </a:xfrm>
        </p:grpSpPr>
        <p:pic>
          <p:nvPicPr>
            <p:cNvPr id="10" name="Picture 5" descr="1back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0688638" cy="75608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6" descr="1_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4939" y="228553"/>
              <a:ext cx="1455737" cy="346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7" descr="1_cop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-169863" y="7161297"/>
              <a:ext cx="2670176" cy="176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7534" y="1988840"/>
            <a:ext cx="7614487" cy="1000959"/>
          </a:xfrm>
        </p:spPr>
        <p:txBody>
          <a:bodyPr>
            <a:normAutofit/>
          </a:bodyPr>
          <a:lstStyle>
            <a:lvl1pPr algn="l">
              <a:defRPr sz="3000" b="1">
                <a:solidFill>
                  <a:srgbClr val="0070C0"/>
                </a:solidFill>
              </a:defRPr>
            </a:lvl1pPr>
          </a:lstStyle>
          <a:p>
            <a:r>
              <a:rPr kumimoji="1" lang="ja-JP" altLang="en-US" dirty="0" smtClean="0"/>
              <a:t>●●●株式会社　御中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●●●●●のご提案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82034" y="3068403"/>
            <a:ext cx="4465355" cy="752461"/>
          </a:xfrm>
        </p:spPr>
        <p:txBody>
          <a:bodyPr>
            <a:normAutofit/>
          </a:bodyPr>
          <a:lstStyle>
            <a:lvl1pPr marL="0" indent="0" algn="l">
              <a:buNone/>
              <a:defRPr sz="1100">
                <a:solidFill>
                  <a:srgbClr val="0070C0"/>
                </a:solidFill>
              </a:defRPr>
            </a:lvl1pPr>
            <a:lvl2pPr marL="479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8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5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4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3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defTabSz="914241">
              <a:defRPr/>
            </a:pPr>
            <a:r>
              <a:rPr lang="ja-JP" altLang="en-US" kern="0" dirty="0" smtClean="0">
                <a:solidFill>
                  <a:srgbClr val="0070B1"/>
                </a:solidFill>
                <a:latin typeface="ＭＳ Ｐゴシック" pitchFamily="50" charset="-128"/>
                <a:ea typeface="ＭＳ Ｐゴシック" pitchFamily="50" charset="-128"/>
              </a:rPr>
              <a:t>インフラ事業本部　ビジネスソリューション事業部</a:t>
            </a:r>
            <a:endParaRPr lang="en-US" altLang="ja-JP" kern="0" dirty="0" smtClean="0">
              <a:solidFill>
                <a:srgbClr val="0070B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defTabSz="914241">
              <a:defRPr/>
            </a:pPr>
            <a:r>
              <a:rPr lang="ja-JP" altLang="en-US" kern="0" dirty="0" smtClean="0">
                <a:solidFill>
                  <a:srgbClr val="0070B1"/>
                </a:solidFill>
                <a:latin typeface="ＭＳ Ｐゴシック" pitchFamily="50" charset="-128"/>
                <a:ea typeface="ＭＳ Ｐゴシック" pitchFamily="50" charset="-128"/>
              </a:rPr>
              <a:t>ビジネスソリューション営業部　本社セールスグループ　●課</a:t>
            </a:r>
            <a:endParaRPr lang="en-US" altLang="ja-JP" kern="0" dirty="0" smtClean="0">
              <a:solidFill>
                <a:srgbClr val="0070B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defTabSz="914241">
              <a:defRPr/>
            </a:pPr>
            <a:r>
              <a:rPr lang="ja-JP" altLang="en-US" kern="0" dirty="0" smtClean="0">
                <a:solidFill>
                  <a:srgbClr val="0070B1"/>
                </a:solidFill>
                <a:latin typeface="ＭＳ Ｐゴシック" pitchFamily="50" charset="-128"/>
                <a:ea typeface="ＭＳ Ｐゴシック" pitchFamily="50" charset="-128"/>
              </a:rPr>
              <a:t>● ●　 ● ● 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/>
          <a:lstStyle/>
          <a:p>
            <a:fld id="{614F711A-5758-4EA3-BA6D-89163CD9FC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399463" y="303213"/>
            <a:ext cx="2605485" cy="64516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79571" y="303213"/>
            <a:ext cx="7654793" cy="64516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/>
          <a:lstStyle/>
          <a:p>
            <a:fld id="{614F711A-5758-4EA3-BA6D-89163CD9FC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プレースホルダ 1"/>
          <p:cNvSpPr>
            <a:spLocks noGrp="1"/>
          </p:cNvSpPr>
          <p:nvPr>
            <p:ph type="title"/>
          </p:nvPr>
        </p:nvSpPr>
        <p:spPr>
          <a:xfrm>
            <a:off x="42" y="163468"/>
            <a:ext cx="8089060" cy="490022"/>
          </a:xfrm>
          <a:prstGeom prst="rect">
            <a:avLst/>
          </a:prstGeom>
        </p:spPr>
        <p:txBody>
          <a:bodyPr vert="horz" lIns="83986" tIns="41993" rIns="83986" bIns="41993" rtlCol="0" anchor="ctr">
            <a:normAutofit/>
          </a:bodyPr>
          <a:lstStyle>
            <a:lvl1pPr algn="l">
              <a:defRPr sz="2200" b="1">
                <a:solidFill>
                  <a:srgbClr val="0070C0"/>
                </a:solidFill>
              </a:defRPr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pic>
        <p:nvPicPr>
          <p:cNvPr id="9" name="Picture 8" descr="1_barのコピー"/>
          <p:cNvPicPr>
            <a:picLocks noChangeAspect="1" noChangeArrowheads="1"/>
          </p:cNvPicPr>
          <p:nvPr userDrawn="1"/>
        </p:nvPicPr>
        <p:blipFill>
          <a:blip r:embed="rId2" cstate="print"/>
          <a:srcRect l="3955"/>
          <a:stretch>
            <a:fillRect/>
          </a:stretch>
        </p:blipFill>
        <p:spPr bwMode="auto">
          <a:xfrm>
            <a:off x="1" y="483791"/>
            <a:ext cx="8573236" cy="447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1_bk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65882" y="14400"/>
            <a:ext cx="1338649" cy="682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6" descr="1_copy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41218" y="6495159"/>
            <a:ext cx="2474293" cy="15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コンテンツ プレースホルダ 2"/>
          <p:cNvSpPr>
            <a:spLocks noGrp="1"/>
          </p:cNvSpPr>
          <p:nvPr>
            <p:ph idx="10"/>
          </p:nvPr>
        </p:nvSpPr>
        <p:spPr>
          <a:xfrm>
            <a:off x="215485" y="947195"/>
            <a:ext cx="8915400" cy="5113659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</a:lstStyle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3793728" y="6381328"/>
            <a:ext cx="2311400" cy="365125"/>
          </a:xfrm>
          <a:prstGeom prst="rect">
            <a:avLst/>
          </a:prstGeom>
        </p:spPr>
        <p:txBody>
          <a:bodyPr vert="horz" lIns="95805" tIns="47903" rIns="95805" bIns="4790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 smtClean="0"/>
              <a:t>- </a:t>
            </a:r>
            <a:fld id="{614F711A-5758-4EA3-BA6D-89163CD9FC04}" type="slidenum">
              <a:rPr lang="ja-JP" altLang="en-US" smtClean="0"/>
              <a:pPr/>
              <a:t>‹#›</a:t>
            </a:fld>
            <a:r>
              <a:rPr lang="ja-JP" altLang="en-US" dirty="0" smtClean="0"/>
              <a:t> </a:t>
            </a:r>
            <a:r>
              <a:rPr lang="en-US" altLang="ja-JP" dirty="0" smtClean="0"/>
              <a:t>-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90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80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60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511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41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31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21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/>
          <a:lstStyle/>
          <a:p>
            <a:fld id="{614F711A-5758-4EA3-BA6D-89163CD9FC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79570" y="1763714"/>
            <a:ext cx="5130138" cy="49911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874809" y="1763714"/>
            <a:ext cx="5130139" cy="49911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/>
          <a:lstStyle/>
          <a:p>
            <a:fld id="{614F711A-5758-4EA3-BA6D-89163CD9FC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4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9023" indent="0">
              <a:buNone/>
              <a:defRPr sz="2100" b="1"/>
            </a:lvl2pPr>
            <a:lvl3pPr marL="958047" indent="0">
              <a:buNone/>
              <a:defRPr sz="1900" b="1"/>
            </a:lvl3pPr>
            <a:lvl4pPr marL="1437070" indent="0">
              <a:buNone/>
              <a:defRPr sz="1700" b="1"/>
            </a:lvl4pPr>
            <a:lvl5pPr marL="1916094" indent="0">
              <a:buNone/>
              <a:defRPr sz="1700" b="1"/>
            </a:lvl5pPr>
            <a:lvl6pPr marL="2395117" indent="0">
              <a:buNone/>
              <a:defRPr sz="1700" b="1"/>
            </a:lvl6pPr>
            <a:lvl7pPr marL="2874141" indent="0">
              <a:buNone/>
              <a:defRPr sz="1700" b="1"/>
            </a:lvl7pPr>
            <a:lvl8pPr marL="3353164" indent="0">
              <a:buNone/>
              <a:defRPr sz="1700" b="1"/>
            </a:lvl8pPr>
            <a:lvl9pPr marL="3832188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0" y="1535114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9023" indent="0">
              <a:buNone/>
              <a:defRPr sz="2100" b="1"/>
            </a:lvl2pPr>
            <a:lvl3pPr marL="958047" indent="0">
              <a:buNone/>
              <a:defRPr sz="1900" b="1"/>
            </a:lvl3pPr>
            <a:lvl4pPr marL="1437070" indent="0">
              <a:buNone/>
              <a:defRPr sz="1700" b="1"/>
            </a:lvl4pPr>
            <a:lvl5pPr marL="1916094" indent="0">
              <a:buNone/>
              <a:defRPr sz="1700" b="1"/>
            </a:lvl5pPr>
            <a:lvl6pPr marL="2395117" indent="0">
              <a:buNone/>
              <a:defRPr sz="1700" b="1"/>
            </a:lvl6pPr>
            <a:lvl7pPr marL="2874141" indent="0">
              <a:buNone/>
              <a:defRPr sz="1700" b="1"/>
            </a:lvl7pPr>
            <a:lvl8pPr marL="3353164" indent="0">
              <a:buNone/>
              <a:defRPr sz="1700" b="1"/>
            </a:lvl8pPr>
            <a:lvl9pPr marL="3832188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0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/>
          <a:lstStyle/>
          <a:p>
            <a:fld id="{614F711A-5758-4EA3-BA6D-89163CD9FC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/>
          <a:lstStyle/>
          <a:p>
            <a:fld id="{614F711A-5758-4EA3-BA6D-89163CD9FC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/>
          <a:lstStyle/>
          <a:p>
            <a:fld id="{614F711A-5758-4EA3-BA6D-89163CD9FC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5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0"/>
            <a:ext cx="5537729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2" y="1435100"/>
            <a:ext cx="3259005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9023" indent="0">
              <a:buNone/>
              <a:defRPr sz="1300"/>
            </a:lvl2pPr>
            <a:lvl3pPr marL="958047" indent="0">
              <a:buNone/>
              <a:defRPr sz="1000"/>
            </a:lvl3pPr>
            <a:lvl4pPr marL="1437070" indent="0">
              <a:buNone/>
              <a:defRPr sz="900"/>
            </a:lvl4pPr>
            <a:lvl5pPr marL="1916094" indent="0">
              <a:buNone/>
              <a:defRPr sz="900"/>
            </a:lvl5pPr>
            <a:lvl6pPr marL="2395117" indent="0">
              <a:buNone/>
              <a:defRPr sz="900"/>
            </a:lvl6pPr>
            <a:lvl7pPr marL="2874141" indent="0">
              <a:buNone/>
              <a:defRPr sz="900"/>
            </a:lvl7pPr>
            <a:lvl8pPr marL="3353164" indent="0">
              <a:buNone/>
              <a:defRPr sz="900"/>
            </a:lvl8pPr>
            <a:lvl9pPr marL="3832188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/>
          <a:lstStyle/>
          <a:p>
            <a:fld id="{614F711A-5758-4EA3-BA6D-89163CD9FC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1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9023" indent="0">
              <a:buNone/>
              <a:defRPr sz="2900"/>
            </a:lvl2pPr>
            <a:lvl3pPr marL="958047" indent="0">
              <a:buNone/>
              <a:defRPr sz="2500"/>
            </a:lvl3pPr>
            <a:lvl4pPr marL="1437070" indent="0">
              <a:buNone/>
              <a:defRPr sz="2100"/>
            </a:lvl4pPr>
            <a:lvl5pPr marL="1916094" indent="0">
              <a:buNone/>
              <a:defRPr sz="2100"/>
            </a:lvl5pPr>
            <a:lvl6pPr marL="2395117" indent="0">
              <a:buNone/>
              <a:defRPr sz="2100"/>
            </a:lvl6pPr>
            <a:lvl7pPr marL="2874141" indent="0">
              <a:buNone/>
              <a:defRPr sz="2100"/>
            </a:lvl7pPr>
            <a:lvl8pPr marL="3353164" indent="0">
              <a:buNone/>
              <a:defRPr sz="2100"/>
            </a:lvl8pPr>
            <a:lvl9pPr marL="3832188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6" y="5367338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9023" indent="0">
              <a:buNone/>
              <a:defRPr sz="1300"/>
            </a:lvl2pPr>
            <a:lvl3pPr marL="958047" indent="0">
              <a:buNone/>
              <a:defRPr sz="1000"/>
            </a:lvl3pPr>
            <a:lvl4pPr marL="1437070" indent="0">
              <a:buNone/>
              <a:defRPr sz="900"/>
            </a:lvl4pPr>
            <a:lvl5pPr marL="1916094" indent="0">
              <a:buNone/>
              <a:defRPr sz="900"/>
            </a:lvl5pPr>
            <a:lvl6pPr marL="2395117" indent="0">
              <a:buNone/>
              <a:defRPr sz="900"/>
            </a:lvl6pPr>
            <a:lvl7pPr marL="2874141" indent="0">
              <a:buNone/>
              <a:defRPr sz="900"/>
            </a:lvl7pPr>
            <a:lvl8pPr marL="3353164" indent="0">
              <a:buNone/>
              <a:defRPr sz="900"/>
            </a:lvl8pPr>
            <a:lvl9pPr marL="3832188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/>
          <a:lstStyle/>
          <a:p>
            <a:fld id="{614F711A-5758-4EA3-BA6D-89163CD9FC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95805" tIns="47903" rIns="95805" bIns="47903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95805" tIns="47903" rIns="95805" bIns="47903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1" y="6356352"/>
            <a:ext cx="2311400" cy="365125"/>
          </a:xfrm>
          <a:prstGeom prst="rect">
            <a:avLst/>
          </a:prstGeom>
        </p:spPr>
        <p:txBody>
          <a:bodyPr vert="horz" lIns="95805" tIns="47903" rIns="95805" bIns="4790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6537176" y="6309320"/>
            <a:ext cx="3136900" cy="365125"/>
          </a:xfrm>
          <a:prstGeom prst="rect">
            <a:avLst/>
          </a:prstGeom>
        </p:spPr>
        <p:txBody>
          <a:bodyPr vert="horz" lIns="95805" tIns="47903" rIns="95805" bIns="4790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5"/>
          <p:cNvSpPr txBox="1">
            <a:spLocks/>
          </p:cNvSpPr>
          <p:nvPr userDrawn="1"/>
        </p:nvSpPr>
        <p:spPr>
          <a:xfrm>
            <a:off x="3793728" y="6381328"/>
            <a:ext cx="2311400" cy="365125"/>
          </a:xfrm>
          <a:prstGeom prst="rect">
            <a:avLst/>
          </a:prstGeom>
        </p:spPr>
        <p:txBody>
          <a:bodyPr vert="horz" lIns="95805" tIns="47903" rIns="95805" bIns="4790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5804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3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fld id="{614F711A-5758-4EA3-BA6D-89163CD9FC04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5804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3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endParaRPr kumimoji="1" lang="ja-JP" altLang="en-US" sz="13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58047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268" indent="-359268" algn="l" defTabSz="958047" rtl="0" eaLnBrk="1" latinLnBrk="0" hangingPunct="1">
        <a:spcBef>
          <a:spcPct val="20000"/>
        </a:spcBef>
        <a:buFont typeface="Arial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413" indent="-299390" algn="l" defTabSz="958047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559" indent="-239512" algn="l" defTabSz="958047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582" indent="-239512" algn="l" defTabSz="958047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606" indent="-239512" algn="l" defTabSz="958047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629" indent="-239512" algn="l" defTabSz="958047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653" indent="-239512" algn="l" defTabSz="958047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2676" indent="-239512" algn="l" defTabSz="958047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1699" indent="-239512" algn="l" defTabSz="958047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804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9023" algn="l" defTabSz="95804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8047" algn="l" defTabSz="95804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7070" algn="l" defTabSz="95804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6094" algn="l" defTabSz="95804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5117" algn="l" defTabSz="95804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4141" algn="l" defTabSz="95804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3164" algn="l" defTabSz="95804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2188" algn="l" defTabSz="95804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8.png"/><Relationship Id="rId7" Type="http://schemas.openxmlformats.org/officeDocument/2006/relationships/image" Target="../media/image19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11" Type="http://schemas.openxmlformats.org/officeDocument/2006/relationships/image" Target="../media/image21.png"/><Relationship Id="rId5" Type="http://schemas.openxmlformats.org/officeDocument/2006/relationships/image" Target="../media/image11.png"/><Relationship Id="rId10" Type="http://schemas.microsoft.com/office/2007/relationships/hdphoto" Target="../media/hdphoto4.wdp"/><Relationship Id="rId4" Type="http://schemas.microsoft.com/office/2007/relationships/hdphoto" Target="../media/hdphoto2.wdp"/><Relationship Id="rId9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00472" y="5373216"/>
            <a:ext cx="4465355" cy="1040493"/>
          </a:xfrm>
        </p:spPr>
        <p:txBody>
          <a:bodyPr>
            <a:noAutofit/>
          </a:bodyPr>
          <a:lstStyle/>
          <a:p>
            <a:pPr defTabSz="914241">
              <a:defRPr/>
            </a:pPr>
            <a:r>
              <a:rPr lang="ja-JP" altLang="en-US" sz="1400" kern="0" dirty="0" smtClean="0">
                <a:solidFill>
                  <a:srgbClr val="0070B1"/>
                </a:solidFill>
                <a:latin typeface="ＭＳ Ｐゴシック" pitchFamily="50" charset="-128"/>
                <a:ea typeface="ＭＳ Ｐゴシック" pitchFamily="50" charset="-128"/>
              </a:rPr>
              <a:t>スターティア株式会社</a:t>
            </a:r>
            <a:endParaRPr lang="en-US" altLang="ja-JP" sz="1400" kern="0" dirty="0" smtClean="0">
              <a:solidFill>
                <a:srgbClr val="0070B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defTabSz="914241">
              <a:defRPr/>
            </a:pPr>
            <a:r>
              <a:rPr lang="ja-JP" altLang="en-US" sz="1400" kern="0" dirty="0" smtClean="0">
                <a:solidFill>
                  <a:srgbClr val="0070B1"/>
                </a:solidFill>
                <a:latin typeface="ＭＳ Ｐゴシック" pitchFamily="50" charset="-128"/>
                <a:ea typeface="ＭＳ Ｐゴシック" pitchFamily="50" charset="-128"/>
              </a:rPr>
              <a:t>インフラ事業本部　ネットワークソリューション事業部</a:t>
            </a:r>
            <a:endParaRPr lang="en-US" altLang="ja-JP" sz="1400" kern="0" dirty="0" smtClean="0">
              <a:solidFill>
                <a:srgbClr val="0070B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defTabSz="914241">
              <a:defRPr/>
            </a:pPr>
            <a:r>
              <a:rPr lang="ja-JP" altLang="en-US" sz="1400" kern="0" dirty="0" smtClean="0">
                <a:solidFill>
                  <a:srgbClr val="0070B1"/>
                </a:solidFill>
                <a:latin typeface="ＭＳ Ｐゴシック" pitchFamily="50" charset="-128"/>
                <a:ea typeface="ＭＳ Ｐゴシック" pitchFamily="50" charset="-128"/>
              </a:rPr>
              <a:t>テクニカルソリューショングループ</a:t>
            </a:r>
            <a:endParaRPr lang="en-US" altLang="ja-JP" sz="1400" kern="0" dirty="0" smtClean="0">
              <a:solidFill>
                <a:srgbClr val="0070B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defTabSz="914241">
              <a:defRPr/>
            </a:pPr>
            <a:r>
              <a:rPr lang="ja-JP" altLang="en-US" sz="1400" kern="0" dirty="0" smtClean="0">
                <a:solidFill>
                  <a:srgbClr val="0070B1"/>
                </a:solidFill>
                <a:latin typeface="ＭＳ Ｐゴシック" pitchFamily="50" charset="-128"/>
                <a:ea typeface="ＭＳ Ｐゴシック" pitchFamily="50" charset="-128"/>
              </a:rPr>
              <a:t>櫻井　智行</a:t>
            </a:r>
          </a:p>
        </p:txBody>
      </p:sp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344488" y="2204864"/>
            <a:ext cx="6673658" cy="1368152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ニッポンクラウドワーキンググループ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/>
              <a:t>第</a:t>
            </a:r>
            <a:r>
              <a:rPr lang="en-US" altLang="ja-JP" dirty="0"/>
              <a:t>1</a:t>
            </a:r>
            <a:r>
              <a:rPr lang="ja-JP" altLang="en-US" dirty="0" smtClean="0"/>
              <a:t>回　クラウドサービス部会資料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～セキュア</a:t>
            </a:r>
            <a:r>
              <a:rPr lang="en-US" altLang="ja-JP" dirty="0" smtClean="0"/>
              <a:t>SAMBA</a:t>
            </a:r>
            <a:r>
              <a:rPr lang="ja-JP" altLang="en-US" dirty="0" smtClean="0"/>
              <a:t>～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開発リソースについての反省点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kumimoji="1" lang="ja-JP" altLang="en-US" dirty="0" smtClean="0"/>
              <a:t>開発責任者とマーケティング責任者は同じ部署でないとダメ！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⇒</a:t>
            </a:r>
            <a:r>
              <a:rPr lang="ja-JP" altLang="en-US" dirty="0"/>
              <a:t>出来ればどういつ人物が望ましい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r>
              <a:rPr kumimoji="1" lang="ja-JP" altLang="en-US" dirty="0" smtClean="0"/>
              <a:t>開発設計とマーケティングの人数は</a:t>
            </a:r>
            <a:r>
              <a:rPr lang="en-US" altLang="ja-JP" dirty="0" smtClean="0"/>
              <a:t>β</a:t>
            </a:r>
            <a:r>
              <a:rPr lang="ja-JP" altLang="en-US" dirty="0" smtClean="0"/>
              <a:t>リリースくらいまでの期間は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最小人数に絞っておく！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⇒コンセプト変更、ピボットが出来なくなる！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r>
              <a:rPr kumimoji="1" lang="ja-JP" altLang="en-US" dirty="0" smtClean="0"/>
              <a:t>少人数とは言え、エース格を集めて投入する事になるので、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通常業務の現場への負担が課題になる？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　　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ja-JP" smtClean="0"/>
              <a:t>- </a:t>
            </a:r>
            <a:fld id="{614F711A-5758-4EA3-BA6D-89163CD9FC04}" type="slidenum">
              <a:rPr lang="ja-JP" altLang="en-US" smtClean="0"/>
              <a:pPr/>
              <a:t>9</a:t>
            </a:fld>
            <a:r>
              <a:rPr lang="ja-JP" altLang="en-US" smtClean="0"/>
              <a:t> </a:t>
            </a:r>
            <a:r>
              <a:rPr lang="en-US" altLang="ja-JP" smtClean="0"/>
              <a:t>-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130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8"/>
          <p:cNvGrpSpPr>
            <a:grpSpLocks/>
          </p:cNvGrpSpPr>
          <p:nvPr/>
        </p:nvGrpSpPr>
        <p:grpSpPr bwMode="auto">
          <a:xfrm>
            <a:off x="-141219" y="14400"/>
            <a:ext cx="10045749" cy="6827763"/>
            <a:chOff x="-152400" y="15872"/>
            <a:chExt cx="10841039" cy="7527933"/>
          </a:xfrm>
        </p:grpSpPr>
        <p:pic>
          <p:nvPicPr>
            <p:cNvPr id="5" name="Picture 4" descr="1_bk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244014" y="15872"/>
              <a:ext cx="1444625" cy="75279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1_obiのコピー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52400" y="2450586"/>
              <a:ext cx="9067800" cy="23490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5" descr="1_cop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-152400" y="7161297"/>
              <a:ext cx="2670175" cy="176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" y="2253408"/>
            <a:ext cx="1134174" cy="1503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dir="2700000" algn="ctr" rotWithShape="0">
              <a:srgbClr val="808080">
                <a:alpha val="75000"/>
              </a:srgbClr>
            </a:outerShdw>
          </a:effectLst>
        </p:spPr>
        <p:txBody>
          <a:bodyPr lIns="91433" tIns="45716" rIns="91433" bIns="45716" anchor="ctr"/>
          <a:lstStyle/>
          <a:p>
            <a:pPr defTabSz="914214">
              <a:defRPr/>
            </a:pPr>
            <a:r>
              <a:rPr lang="en-US" altLang="ja-JP" sz="8800" i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52600" y="2420888"/>
            <a:ext cx="5848052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dir="2700000" algn="ctr" rotWithShape="0">
              <a:srgbClr val="808080">
                <a:alpha val="75000"/>
              </a:srgbClr>
            </a:outerShdw>
          </a:effectLst>
        </p:spPr>
        <p:txBody>
          <a:bodyPr lIns="91433" tIns="45716" rIns="91433" bIns="45716" anchor="ctr"/>
          <a:lstStyle/>
          <a:p>
            <a:pPr defTabSz="914214">
              <a:defRPr/>
            </a:pPr>
            <a:r>
              <a:rPr lang="ja-JP" altLang="en-US" sz="2800" b="1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～</a:t>
            </a:r>
            <a:r>
              <a:rPr lang="ja-JP" altLang="en-US" sz="28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ご紹介</a:t>
            </a:r>
            <a:r>
              <a:rPr lang="ja-JP" altLang="en-US" sz="2800" b="1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～</a:t>
            </a:r>
            <a:endParaRPr lang="en-US" altLang="ja-JP" sz="2800" b="1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defTabSz="914214">
              <a:defRPr/>
            </a:pPr>
            <a:r>
              <a:rPr lang="ja-JP" altLang="en-US" sz="2800" b="1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セキュア</a:t>
            </a:r>
            <a:r>
              <a:rPr lang="en-US" altLang="ja-JP" sz="2800" b="1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SAMBA</a:t>
            </a:r>
            <a:r>
              <a:rPr lang="ja-JP" altLang="en-US" sz="2800" b="1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とは？</a:t>
            </a:r>
            <a:endParaRPr lang="en-US" altLang="ja-JP" sz="2800" b="1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ja-JP" smtClean="0"/>
              <a:t>- </a:t>
            </a:r>
            <a:fld id="{614F711A-5758-4EA3-BA6D-89163CD9FC04}" type="slidenum">
              <a:rPr lang="ja-JP" altLang="en-US" smtClean="0"/>
              <a:pPr/>
              <a:t>1</a:t>
            </a:fld>
            <a:r>
              <a:rPr lang="ja-JP" altLang="en-US" smtClean="0"/>
              <a:t> </a:t>
            </a:r>
            <a:r>
              <a:rPr lang="en-US" altLang="ja-JP" smtClean="0"/>
              <a:t>-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ja-JP" smtClean="0"/>
              <a:t>- </a:t>
            </a:r>
            <a:fld id="{614F711A-5758-4EA3-BA6D-89163CD9FC04}" type="slidenum">
              <a:rPr lang="ja-JP" altLang="en-US" smtClean="0"/>
              <a:pPr/>
              <a:t>2</a:t>
            </a:fld>
            <a:r>
              <a:rPr lang="ja-JP" altLang="en-US" smtClean="0"/>
              <a:t> </a:t>
            </a:r>
            <a:r>
              <a:rPr lang="en-US" altLang="ja-JP" smtClean="0"/>
              <a:t>-</a:t>
            </a:r>
            <a:endParaRPr lang="ja-JP" alt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970"/>
          <a:stretch/>
        </p:blipFill>
        <p:spPr bwMode="auto">
          <a:xfrm>
            <a:off x="704528" y="1412776"/>
            <a:ext cx="1793552" cy="1728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タイトル 2"/>
          <p:cNvSpPr>
            <a:spLocks noGrp="1"/>
          </p:cNvSpPr>
          <p:nvPr>
            <p:ph type="title"/>
          </p:nvPr>
        </p:nvSpPr>
        <p:spPr>
          <a:xfrm>
            <a:off x="141204" y="159760"/>
            <a:ext cx="8628220" cy="460928"/>
          </a:xfrm>
        </p:spPr>
        <p:txBody>
          <a:bodyPr/>
          <a:lstStyle/>
          <a:p>
            <a:r>
              <a:rPr kumimoji="1" lang="ja-JP" altLang="en-US" dirty="0" smtClean="0"/>
              <a:t>セキュア</a:t>
            </a:r>
            <a:r>
              <a:rPr kumimoji="1" lang="en-US" altLang="ja-JP" dirty="0" smtClean="0"/>
              <a:t>SAMBA</a:t>
            </a:r>
            <a:r>
              <a:rPr kumimoji="1" lang="ja-JP" altLang="en-US" dirty="0" smtClean="0"/>
              <a:t>とは？</a:t>
            </a:r>
            <a:endParaRPr kumimoji="1" lang="ja-JP" altLang="en-US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20"/>
          <a:stretch/>
        </p:blipFill>
        <p:spPr bwMode="auto">
          <a:xfrm>
            <a:off x="3398252" y="1896535"/>
            <a:ext cx="2676525" cy="2357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935375" y="1770216"/>
            <a:ext cx="1008112" cy="344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12" r="33051" b="15769"/>
          <a:stretch/>
        </p:blipFill>
        <p:spPr bwMode="auto">
          <a:xfrm>
            <a:off x="7176525" y="1669208"/>
            <a:ext cx="758850" cy="1093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7845370" y="2240223"/>
            <a:ext cx="1093925" cy="374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 descr="D:\Users\my.iguchi\Desktop\商材ロゴ\WEB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-50000"/>
                    </a14:imgEffect>
                    <a14:imgEffect>
                      <a14:saturation sat="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rcRect l="12007" t="40664" r="38276" b="18266"/>
          <a:stretch/>
        </p:blipFill>
        <p:spPr bwMode="auto">
          <a:xfrm>
            <a:off x="1021815" y="3576126"/>
            <a:ext cx="1154461" cy="899122"/>
          </a:xfrm>
          <a:prstGeom prst="rect">
            <a:avLst/>
          </a:prstGeom>
          <a:noFill/>
        </p:spPr>
      </p:pic>
      <p:cxnSp>
        <p:nvCxnSpPr>
          <p:cNvPr id="14" name="直線矢印コネクタ 13"/>
          <p:cNvCxnSpPr>
            <a:endCxn id="11" idx="1"/>
          </p:cNvCxnSpPr>
          <p:nvPr/>
        </p:nvCxnSpPr>
        <p:spPr>
          <a:xfrm flipV="1">
            <a:off x="6202767" y="2216109"/>
            <a:ext cx="973758" cy="3981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>
            <a:stCxn id="7" idx="3"/>
          </p:cNvCxnSpPr>
          <p:nvPr/>
        </p:nvCxnSpPr>
        <p:spPr>
          <a:xfrm>
            <a:off x="2498080" y="2276873"/>
            <a:ext cx="828164" cy="33741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 flipV="1">
            <a:off x="2318132" y="3576127"/>
            <a:ext cx="936104" cy="40109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コンテンツ プレースホルダー 2"/>
          <p:cNvSpPr txBox="1">
            <a:spLocks/>
          </p:cNvSpPr>
          <p:nvPr/>
        </p:nvSpPr>
        <p:spPr>
          <a:xfrm>
            <a:off x="6963267" y="2841296"/>
            <a:ext cx="2952328" cy="299673"/>
          </a:xfrm>
          <a:prstGeom prst="rect">
            <a:avLst/>
          </a:prstGeom>
          <a:ln>
            <a:noFill/>
          </a:ln>
        </p:spPr>
        <p:txBody>
          <a:bodyPr vert="horz" lIns="99569" tIns="49785" rIns="99569" bIns="49785" rtlCol="0">
            <a:normAutofit fontScale="92500" lnSpcReduction="20000"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ja-JP" altLang="en-US" sz="1600" dirty="0" smtClean="0">
                <a:solidFill>
                  <a:srgbClr val="5F5F5F"/>
                </a:solidFill>
              </a:rPr>
              <a:t>スマートデバイス</a:t>
            </a:r>
            <a:endParaRPr lang="en-US" altLang="ja-JP" sz="1600" dirty="0" smtClean="0">
              <a:solidFill>
                <a:srgbClr val="5F5F5F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1021815" y="4584804"/>
            <a:ext cx="1730698" cy="311314"/>
          </a:xfrm>
          <a:prstGeom prst="rect">
            <a:avLst/>
          </a:prstGeom>
          <a:ln>
            <a:noFill/>
          </a:ln>
        </p:spPr>
        <p:txBody>
          <a:bodyPr vert="horz" lIns="99569" tIns="49785" rIns="99569" bIns="49785" rtlCol="0">
            <a:normAutofit fontScale="92500" lnSpcReduction="10000"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ja-JP" altLang="en-US" sz="1600" dirty="0" smtClean="0">
                <a:solidFill>
                  <a:srgbClr val="5F5F5F"/>
                </a:solidFill>
              </a:rPr>
              <a:t>ウェブブラウザ</a:t>
            </a:r>
            <a:endParaRPr lang="en-US" altLang="ja-JP" sz="1600" dirty="0" smtClean="0">
              <a:solidFill>
                <a:srgbClr val="5F5F5F"/>
              </a:solidFill>
            </a:endParaRPr>
          </a:p>
        </p:txBody>
      </p:sp>
      <p:sp>
        <p:nvSpPr>
          <p:cNvPr id="19" name="コンテンツ プレースホルダー 2"/>
          <p:cNvSpPr txBox="1">
            <a:spLocks/>
          </p:cNvSpPr>
          <p:nvPr/>
        </p:nvSpPr>
        <p:spPr>
          <a:xfrm>
            <a:off x="762334" y="3140969"/>
            <a:ext cx="1843830" cy="455330"/>
          </a:xfrm>
          <a:prstGeom prst="rect">
            <a:avLst/>
          </a:prstGeom>
          <a:ln>
            <a:noFill/>
          </a:ln>
        </p:spPr>
        <p:txBody>
          <a:bodyPr vert="horz" lIns="99569" tIns="49785" rIns="99569" bIns="49785" rtlCol="0">
            <a:normAutofit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altLang="ja-JP" sz="1600" dirty="0" smtClean="0">
              <a:solidFill>
                <a:srgbClr val="5F5F5F"/>
              </a:solidFill>
            </a:endParaRPr>
          </a:p>
        </p:txBody>
      </p:sp>
      <p:pic>
        <p:nvPicPr>
          <p:cNvPr id="20" name="Picture 8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72" b="41287"/>
          <a:stretch/>
        </p:blipFill>
        <p:spPr bwMode="auto">
          <a:xfrm>
            <a:off x="7176525" y="3356992"/>
            <a:ext cx="1567918" cy="1240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直線矢印コネクタ 20"/>
          <p:cNvCxnSpPr>
            <a:endCxn id="20" idx="1"/>
          </p:cNvCxnSpPr>
          <p:nvPr/>
        </p:nvCxnSpPr>
        <p:spPr>
          <a:xfrm>
            <a:off x="6204776" y="3427192"/>
            <a:ext cx="971749" cy="55003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コンテンツ プレースホルダー 2"/>
          <p:cNvSpPr txBox="1">
            <a:spLocks/>
          </p:cNvSpPr>
          <p:nvPr/>
        </p:nvSpPr>
        <p:spPr>
          <a:xfrm>
            <a:off x="7461875" y="4614180"/>
            <a:ext cx="997217" cy="299673"/>
          </a:xfrm>
          <a:prstGeom prst="rect">
            <a:avLst/>
          </a:prstGeom>
          <a:ln>
            <a:noFill/>
          </a:ln>
        </p:spPr>
        <p:txBody>
          <a:bodyPr vert="horz" lIns="99569" tIns="49785" rIns="99569" bIns="49785" rtlCol="0">
            <a:normAutofit fontScale="92500" lnSpcReduction="20000"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ja-JP" altLang="en-US" sz="1600" dirty="0" smtClean="0">
                <a:solidFill>
                  <a:srgbClr val="5F5F5F"/>
                </a:solidFill>
              </a:rPr>
              <a:t>複合機</a:t>
            </a:r>
            <a:endParaRPr lang="en-US" altLang="ja-JP" sz="1600" dirty="0" smtClean="0">
              <a:solidFill>
                <a:srgbClr val="5F5F5F"/>
              </a:solidFill>
            </a:endParaRPr>
          </a:p>
        </p:txBody>
      </p:sp>
      <p:sp>
        <p:nvSpPr>
          <p:cNvPr id="23" name="コンテンツ プレースホルダー 2"/>
          <p:cNvSpPr txBox="1">
            <a:spLocks/>
          </p:cNvSpPr>
          <p:nvPr/>
        </p:nvSpPr>
        <p:spPr>
          <a:xfrm>
            <a:off x="875466" y="3057126"/>
            <a:ext cx="1730698" cy="311314"/>
          </a:xfrm>
          <a:prstGeom prst="rect">
            <a:avLst/>
          </a:prstGeom>
          <a:ln>
            <a:noFill/>
          </a:ln>
        </p:spPr>
        <p:txBody>
          <a:bodyPr vert="horz" lIns="99569" tIns="49785" rIns="99569" bIns="49785" rtlCol="0">
            <a:normAutofit fontScale="92500" lnSpcReduction="10000"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ja-JP" sz="1600" dirty="0" smtClean="0">
                <a:solidFill>
                  <a:srgbClr val="5F5F5F"/>
                </a:solidFill>
              </a:rPr>
              <a:t>Windows</a:t>
            </a:r>
            <a:r>
              <a:rPr lang="ja-JP" altLang="en-US" sz="1600" dirty="0" err="1" smtClean="0">
                <a:solidFill>
                  <a:srgbClr val="5F5F5F"/>
                </a:solidFill>
              </a:rPr>
              <a:t>、</a:t>
            </a:r>
            <a:r>
              <a:rPr lang="en-US" altLang="ja-JP" sz="1600" dirty="0" smtClean="0">
                <a:solidFill>
                  <a:srgbClr val="5F5F5F"/>
                </a:solidFill>
              </a:rPr>
              <a:t>Mac</a:t>
            </a:r>
            <a:r>
              <a:rPr lang="ja-JP" altLang="en-US" sz="1600" dirty="0" smtClean="0">
                <a:solidFill>
                  <a:srgbClr val="5F5F5F"/>
                </a:solidFill>
              </a:rPr>
              <a:t>　</a:t>
            </a:r>
            <a:endParaRPr lang="en-US" altLang="ja-JP" sz="1600" dirty="0" smtClean="0">
              <a:solidFill>
                <a:srgbClr val="5F5F5F"/>
              </a:solidFill>
            </a:endParaRPr>
          </a:p>
        </p:txBody>
      </p:sp>
      <p:sp>
        <p:nvSpPr>
          <p:cNvPr id="24" name="正方形/長方形 4"/>
          <p:cNvSpPr>
            <a:spLocks noChangeArrowheads="1"/>
          </p:cNvSpPr>
          <p:nvPr/>
        </p:nvSpPr>
        <p:spPr bwMode="auto">
          <a:xfrm>
            <a:off x="285742" y="756295"/>
            <a:ext cx="9203762" cy="62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569" tIns="49785" rIns="99569" bIns="49785">
            <a:spAutoFit/>
          </a:bodyPr>
          <a:lstStyle/>
          <a:p>
            <a:r>
              <a:rPr lang="ja-JP" altLang="en-US" b="1" dirty="0" smtClean="0">
                <a:solidFill>
                  <a:srgbClr val="333333"/>
                </a:solidFill>
              </a:rPr>
              <a:t>セキュリティや使い勝手に優れた、法人向けのクラウド型ファイルサーバーです。</a:t>
            </a:r>
            <a:endParaRPr lang="en-US" altLang="ja-JP" b="1" dirty="0" smtClean="0">
              <a:solidFill>
                <a:srgbClr val="333333"/>
              </a:solidFill>
            </a:endParaRPr>
          </a:p>
          <a:p>
            <a:r>
              <a:rPr lang="ja-JP" altLang="en-US" sz="1500" dirty="0">
                <a:solidFill>
                  <a:srgbClr val="333333"/>
                </a:solidFill>
              </a:rPr>
              <a:t>インターネットがあれば、外付けハードディスクのような感覚でどこでも、簡単に、安全にファイル共有が行えます</a:t>
            </a:r>
            <a:r>
              <a:rPr lang="ja-JP" altLang="en-US" sz="1500" dirty="0" smtClean="0">
                <a:solidFill>
                  <a:srgbClr val="333333"/>
                </a:solidFill>
              </a:rPr>
              <a:t>。</a:t>
            </a:r>
            <a:endParaRPr lang="en-US" altLang="ja-JP" sz="1500" dirty="0">
              <a:solidFill>
                <a:srgbClr val="333333"/>
              </a:solidFill>
            </a:endParaRPr>
          </a:p>
        </p:txBody>
      </p:sp>
      <p:sp>
        <p:nvSpPr>
          <p:cNvPr id="25" name="コンテンツ プレースホルダー 2"/>
          <p:cNvSpPr txBox="1">
            <a:spLocks/>
          </p:cNvSpPr>
          <p:nvPr/>
        </p:nvSpPr>
        <p:spPr>
          <a:xfrm>
            <a:off x="128464" y="4941168"/>
            <a:ext cx="9624060" cy="1465648"/>
          </a:xfrm>
          <a:prstGeom prst="rect">
            <a:avLst/>
          </a:prstGeom>
          <a:ln>
            <a:noFill/>
          </a:ln>
        </p:spPr>
        <p:txBody>
          <a:bodyPr vert="horz" lIns="99569" tIns="49785" rIns="99569" bIns="49785" rtlCol="0">
            <a:normAutofit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ja-JP" altLang="en-US" sz="1600" b="1" dirty="0" smtClean="0"/>
              <a:t>セキュア</a:t>
            </a:r>
            <a:r>
              <a:rPr lang="en-US" altLang="ja-JP" sz="1600" b="1" dirty="0" smtClean="0"/>
              <a:t>SAMBA</a:t>
            </a:r>
            <a:r>
              <a:rPr lang="ja-JP" altLang="en-US" sz="1600" b="1" dirty="0" smtClean="0"/>
              <a:t>の「</a:t>
            </a:r>
            <a:r>
              <a:rPr lang="en-US" altLang="ja-JP" sz="1600" b="1" dirty="0" smtClean="0"/>
              <a:t>SAMBA</a:t>
            </a:r>
            <a:r>
              <a:rPr lang="ja-JP" altLang="en-US" sz="1600" b="1" dirty="0" smtClean="0"/>
              <a:t>（サンバ）」とは？</a:t>
            </a:r>
            <a:endParaRPr lang="en-US" altLang="ja-JP" sz="1600" b="1" dirty="0" smtClean="0"/>
          </a:p>
          <a:p>
            <a:pPr marL="0" indent="0">
              <a:buFont typeface="Arial" pitchFamily="34" charset="0"/>
              <a:buNone/>
            </a:pPr>
            <a:r>
              <a:rPr lang="ja-JP" altLang="en-US" sz="1400" dirty="0" smtClean="0"/>
              <a:t>「</a:t>
            </a:r>
            <a:r>
              <a:rPr lang="en-US" altLang="ja-JP" sz="1400" dirty="0" smtClean="0"/>
              <a:t>SAMBA</a:t>
            </a:r>
            <a:r>
              <a:rPr lang="ja-JP" altLang="en-US" sz="1400" dirty="0" smtClean="0"/>
              <a:t>（サンバ）」とは、</a:t>
            </a:r>
            <a:r>
              <a:rPr lang="en-US" altLang="ja-JP" sz="1400" dirty="0" smtClean="0"/>
              <a:t>Linux</a:t>
            </a:r>
            <a:r>
              <a:rPr lang="ja-JP" altLang="en-US" sz="1400" dirty="0" smtClean="0"/>
              <a:t>などに代表される</a:t>
            </a:r>
            <a:r>
              <a:rPr lang="en-US" altLang="ja-JP" sz="1400" dirty="0" smtClean="0"/>
              <a:t>UNIX</a:t>
            </a:r>
            <a:r>
              <a:rPr lang="ja-JP" altLang="en-US" sz="1400" dirty="0" smtClean="0"/>
              <a:t>系</a:t>
            </a:r>
            <a:r>
              <a:rPr lang="en-US" altLang="ja-JP" sz="1400" dirty="0" smtClean="0"/>
              <a:t>OS</a:t>
            </a:r>
            <a:r>
              <a:rPr lang="ja-JP" altLang="en-US" sz="1400" dirty="0" smtClean="0"/>
              <a:t>上で、</a:t>
            </a:r>
            <a:r>
              <a:rPr lang="en-US" altLang="ja-JP" sz="1400" dirty="0" smtClean="0"/>
              <a:t>Windows</a:t>
            </a:r>
            <a:r>
              <a:rPr lang="ja-JP" altLang="en-US" sz="1400" dirty="0" smtClean="0"/>
              <a:t>ネットワークとの共有を実現させるオープンソースのソフトウェアです。オープンソースは</a:t>
            </a:r>
            <a:r>
              <a:rPr lang="en-US" altLang="ja-JP" sz="1400" dirty="0" err="1" smtClean="0"/>
              <a:t>WindowsServer</a:t>
            </a:r>
            <a:r>
              <a:rPr lang="ja-JP" altLang="en-US" sz="1400" dirty="0" smtClean="0"/>
              <a:t>などのライセンスと比較して安価に利用できますが、専門的な知識が必要です。</a:t>
            </a:r>
            <a:endParaRPr lang="en-US" altLang="ja-JP" sz="1400" dirty="0" smtClean="0"/>
          </a:p>
          <a:p>
            <a:pPr marL="0" indent="0">
              <a:buFont typeface="Arial" pitchFamily="34" charset="0"/>
              <a:buNone/>
            </a:pPr>
            <a:r>
              <a:rPr lang="ja-JP" altLang="en-US" sz="1400" dirty="0" smtClean="0"/>
              <a:t>セキュア</a:t>
            </a:r>
            <a:r>
              <a:rPr lang="en-US" altLang="ja-JP" sz="1400" dirty="0" smtClean="0"/>
              <a:t>SAMBA</a:t>
            </a:r>
            <a:r>
              <a:rPr lang="ja-JP" altLang="en-US" sz="1400" dirty="0" smtClean="0"/>
              <a:t>では、このほかに</a:t>
            </a:r>
            <a:r>
              <a:rPr lang="en-US" altLang="ja-JP" sz="1400" dirty="0" err="1" smtClean="0"/>
              <a:t>OpenVPN</a:t>
            </a:r>
            <a:r>
              <a:rPr lang="ja-JP" altLang="en-US" sz="1400" dirty="0" smtClean="0"/>
              <a:t>などのオープンソースを利用して、法人向けのセキュリティを担保しながら、</a:t>
            </a:r>
            <a:endParaRPr lang="en-US" altLang="ja-JP" sz="1400" dirty="0" smtClean="0"/>
          </a:p>
          <a:p>
            <a:pPr marL="0" indent="0">
              <a:buFont typeface="Arial" pitchFamily="34" charset="0"/>
              <a:buNone/>
            </a:pPr>
            <a:r>
              <a:rPr lang="ja-JP" altLang="en-US" sz="1400" dirty="0" smtClean="0"/>
              <a:t>あまり</a:t>
            </a:r>
            <a:r>
              <a:rPr lang="en-US" altLang="ja-JP" sz="1400" dirty="0" smtClean="0"/>
              <a:t>IT</a:t>
            </a:r>
            <a:r>
              <a:rPr lang="ja-JP" altLang="en-US" sz="1400" dirty="0" smtClean="0"/>
              <a:t>に強くない方でも簡単にご利用頂けるクラウドファイルサーバーを安価に提供します。</a:t>
            </a:r>
            <a:endParaRPr lang="ja-JP" altLang="en-US" sz="2400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75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ja-JP" smtClean="0"/>
              <a:t>- </a:t>
            </a:r>
            <a:fld id="{614F711A-5758-4EA3-BA6D-89163CD9FC04}" type="slidenum">
              <a:rPr lang="ja-JP" altLang="en-US" smtClean="0"/>
              <a:pPr/>
              <a:t>3</a:t>
            </a:fld>
            <a:r>
              <a:rPr lang="ja-JP" altLang="en-US" smtClean="0"/>
              <a:t> </a:t>
            </a:r>
            <a:r>
              <a:rPr lang="en-US" altLang="ja-JP" smtClean="0"/>
              <a:t>-</a:t>
            </a:r>
            <a:endParaRPr lang="ja-JP" altLang="en-US" dirty="0"/>
          </a:p>
        </p:txBody>
      </p:sp>
      <p:sp>
        <p:nvSpPr>
          <p:cNvPr id="3" name="AutoShape 2" descr="「HP ロゴ」の画像検索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5" name="タイトル 2"/>
          <p:cNvSpPr>
            <a:spLocks noGrp="1"/>
          </p:cNvSpPr>
          <p:nvPr>
            <p:ph type="title"/>
          </p:nvPr>
        </p:nvSpPr>
        <p:spPr>
          <a:xfrm>
            <a:off x="272480" y="188640"/>
            <a:ext cx="8628220" cy="460928"/>
          </a:xfrm>
        </p:spPr>
        <p:txBody>
          <a:bodyPr/>
          <a:lstStyle/>
          <a:p>
            <a:r>
              <a:rPr kumimoji="1" lang="ja-JP" altLang="en-US" dirty="0" smtClean="0"/>
              <a:t>セキュア</a:t>
            </a:r>
            <a:r>
              <a:rPr kumimoji="1" lang="en-US" altLang="ja-JP" dirty="0" smtClean="0"/>
              <a:t>SAMBA</a:t>
            </a:r>
            <a:r>
              <a:rPr kumimoji="1" lang="ja-JP" altLang="en-US" dirty="0" smtClean="0"/>
              <a:t>とは？</a:t>
            </a:r>
            <a:endParaRPr kumimoji="1" lang="ja-JP" altLang="en-US" dirty="0"/>
          </a:p>
        </p:txBody>
      </p:sp>
      <p:sp>
        <p:nvSpPr>
          <p:cNvPr id="17" name="正方形/長方形 4"/>
          <p:cNvSpPr>
            <a:spLocks noChangeArrowheads="1"/>
          </p:cNvSpPr>
          <p:nvPr/>
        </p:nvSpPr>
        <p:spPr bwMode="auto">
          <a:xfrm>
            <a:off x="488504" y="764704"/>
            <a:ext cx="9059746" cy="408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569" tIns="49785" rIns="99569" bIns="49785">
            <a:spAutoFit/>
          </a:bodyPr>
          <a:lstStyle/>
          <a:p>
            <a:r>
              <a:rPr lang="ja-JP" altLang="en-US" b="1" dirty="0">
                <a:solidFill>
                  <a:srgbClr val="333333"/>
                </a:solidFill>
              </a:rPr>
              <a:t>もともと法人向け</a:t>
            </a:r>
            <a:r>
              <a:rPr lang="ja-JP" altLang="en-US" b="1" dirty="0" smtClean="0">
                <a:solidFill>
                  <a:srgbClr val="333333"/>
                </a:solidFill>
              </a:rPr>
              <a:t>に設計されたサービス</a:t>
            </a:r>
            <a:r>
              <a:rPr lang="ja-JP" altLang="en-US" b="1" dirty="0">
                <a:solidFill>
                  <a:srgbClr val="333333"/>
                </a:solidFill>
              </a:rPr>
              <a:t>だから</a:t>
            </a:r>
            <a:r>
              <a:rPr lang="ja-JP" altLang="en-US" b="1" dirty="0" smtClean="0">
                <a:solidFill>
                  <a:srgbClr val="333333"/>
                </a:solidFill>
              </a:rPr>
              <a:t>安心してご利用頂けます。</a:t>
            </a:r>
            <a:endParaRPr lang="en-US" altLang="ja-JP" b="1" dirty="0">
              <a:solidFill>
                <a:srgbClr val="333333"/>
              </a:solidFill>
            </a:endParaRPr>
          </a:p>
        </p:txBody>
      </p:sp>
      <p:sp>
        <p:nvSpPr>
          <p:cNvPr id="18" name="正方形/長方形 4"/>
          <p:cNvSpPr>
            <a:spLocks noChangeArrowheads="1"/>
          </p:cNvSpPr>
          <p:nvPr/>
        </p:nvSpPr>
        <p:spPr bwMode="auto">
          <a:xfrm>
            <a:off x="632520" y="3356992"/>
            <a:ext cx="7430483" cy="2808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569" tIns="49785" rIns="99569" bIns="49785">
            <a:spAutoFit/>
          </a:bodyPr>
          <a:lstStyle/>
          <a:p>
            <a:r>
              <a:rPr lang="ja-JP" altLang="en-US" sz="1600" b="1" dirty="0" smtClean="0">
                <a:solidFill>
                  <a:srgbClr val="333333"/>
                </a:solidFill>
              </a:rPr>
              <a:t>■安心のサポート</a:t>
            </a:r>
            <a:endParaRPr lang="en-US" altLang="ja-JP" sz="1600" b="1" dirty="0" smtClean="0">
              <a:solidFill>
                <a:srgbClr val="333333"/>
              </a:solidFill>
            </a:endParaRPr>
          </a:p>
          <a:p>
            <a:r>
              <a:rPr lang="ja-JP" altLang="en-US" sz="1600" dirty="0" smtClean="0">
                <a:solidFill>
                  <a:srgbClr val="333333"/>
                </a:solidFill>
              </a:rPr>
              <a:t>契約状況や設定方法など電話やメールでサポートします。</a:t>
            </a:r>
            <a:endParaRPr lang="en-US" altLang="ja-JP" sz="1600" dirty="0" smtClean="0">
              <a:solidFill>
                <a:srgbClr val="333333"/>
              </a:solidFill>
            </a:endParaRPr>
          </a:p>
          <a:p>
            <a:endParaRPr lang="en-US" altLang="ja-JP" sz="1600" dirty="0" smtClean="0">
              <a:solidFill>
                <a:srgbClr val="333333"/>
              </a:solidFill>
            </a:endParaRPr>
          </a:p>
          <a:p>
            <a:r>
              <a:rPr lang="ja-JP" altLang="en-US" sz="1600" b="1" dirty="0" smtClean="0">
                <a:solidFill>
                  <a:srgbClr val="333333"/>
                </a:solidFill>
              </a:rPr>
              <a:t>■安全、簡単にファイル共有</a:t>
            </a:r>
            <a:endParaRPr lang="en-US" altLang="ja-JP" sz="1600" b="1" dirty="0" smtClean="0">
              <a:solidFill>
                <a:srgbClr val="333333"/>
              </a:solidFill>
            </a:endParaRPr>
          </a:p>
          <a:p>
            <a:r>
              <a:rPr lang="en-US" altLang="ja-JP" sz="1600" dirty="0" smtClean="0">
                <a:solidFill>
                  <a:srgbClr val="333333"/>
                </a:solidFill>
              </a:rPr>
              <a:t>IT</a:t>
            </a:r>
            <a:r>
              <a:rPr lang="ja-JP" altLang="en-US" sz="1600" dirty="0" smtClean="0">
                <a:solidFill>
                  <a:srgbClr val="333333"/>
                </a:solidFill>
              </a:rPr>
              <a:t>などに詳しく</a:t>
            </a:r>
            <a:r>
              <a:rPr lang="ja-JP" altLang="en-US" sz="1600" dirty="0">
                <a:solidFill>
                  <a:srgbClr val="333333"/>
                </a:solidFill>
              </a:rPr>
              <a:t>ない</a:t>
            </a:r>
            <a:r>
              <a:rPr lang="ja-JP" altLang="en-US" sz="1600" dirty="0" smtClean="0">
                <a:solidFill>
                  <a:srgbClr val="333333"/>
                </a:solidFill>
              </a:rPr>
              <a:t>方でも簡単に扱えます。</a:t>
            </a:r>
            <a:endParaRPr lang="en-US" altLang="ja-JP" sz="1600" dirty="0" smtClean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r>
              <a:rPr lang="ja-JP" altLang="en-US" sz="1600" b="1" dirty="0" smtClean="0">
                <a:solidFill>
                  <a:srgbClr val="333333"/>
                </a:solidFill>
              </a:rPr>
              <a:t>■充実の管理機能・セキュリティ</a:t>
            </a:r>
            <a:endParaRPr lang="en-US" altLang="ja-JP" sz="1600" b="1" dirty="0" smtClean="0">
              <a:solidFill>
                <a:srgbClr val="333333"/>
              </a:solidFill>
            </a:endParaRPr>
          </a:p>
          <a:p>
            <a:r>
              <a:rPr lang="en-US" altLang="ja-JP" sz="1600" dirty="0" smtClean="0">
                <a:solidFill>
                  <a:srgbClr val="333333"/>
                </a:solidFill>
              </a:rPr>
              <a:t>IT</a:t>
            </a:r>
            <a:r>
              <a:rPr lang="ja-JP" altLang="en-US" sz="1600" dirty="0" smtClean="0">
                <a:solidFill>
                  <a:srgbClr val="333333"/>
                </a:solidFill>
              </a:rPr>
              <a:t>に詳しくない方でも簡単に扱える管理画面を用意してます。</a:t>
            </a:r>
            <a:endParaRPr lang="en-US" altLang="ja-JP" sz="1600" dirty="0" smtClean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r>
              <a:rPr lang="ja-JP" altLang="en-US" sz="1600" b="1" dirty="0" smtClean="0">
                <a:solidFill>
                  <a:srgbClr val="333333"/>
                </a:solidFill>
              </a:rPr>
              <a:t>■クラウドならではの低価格でスタート</a:t>
            </a:r>
            <a:endParaRPr lang="en-US" altLang="ja-JP" sz="1600" b="1" dirty="0" smtClean="0">
              <a:solidFill>
                <a:srgbClr val="333333"/>
              </a:solidFill>
            </a:endParaRPr>
          </a:p>
          <a:p>
            <a:r>
              <a:rPr lang="ja-JP" altLang="en-US" sz="1600" dirty="0" smtClean="0">
                <a:solidFill>
                  <a:srgbClr val="333333"/>
                </a:solidFill>
              </a:rPr>
              <a:t>インターネットさえ</a:t>
            </a:r>
            <a:r>
              <a:rPr lang="ja-JP" altLang="en-US" sz="1600" dirty="0">
                <a:solidFill>
                  <a:srgbClr val="333333"/>
                </a:solidFill>
              </a:rPr>
              <a:t>あれば</a:t>
            </a:r>
            <a:r>
              <a:rPr lang="ja-JP" altLang="en-US" sz="1600" dirty="0" smtClean="0">
                <a:solidFill>
                  <a:srgbClr val="333333"/>
                </a:solidFill>
              </a:rPr>
              <a:t>、お客様でサーバーをご用意頂く必要はありません。</a:t>
            </a:r>
            <a:endParaRPr lang="en-US" altLang="ja-JP" sz="1600" dirty="0" smtClean="0">
              <a:solidFill>
                <a:srgbClr val="333333"/>
              </a:solidFill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1208584" y="1268760"/>
            <a:ext cx="5910857" cy="1951881"/>
            <a:chOff x="5867400" y="4860751"/>
            <a:chExt cx="4697040" cy="1814131"/>
          </a:xfrm>
        </p:grpSpPr>
        <p:pic>
          <p:nvPicPr>
            <p:cNvPr id="20" name="Picture 4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815" t="46056"/>
            <a:stretch/>
          </p:blipFill>
          <p:spPr bwMode="auto">
            <a:xfrm>
              <a:off x="5867400" y="4860751"/>
              <a:ext cx="3525204" cy="18141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7140" y="4860751"/>
              <a:ext cx="1257300" cy="169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0112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ja-JP" smtClean="0"/>
              <a:t>- </a:t>
            </a:r>
            <a:fld id="{614F711A-5758-4EA3-BA6D-89163CD9FC04}" type="slidenum">
              <a:rPr lang="ja-JP" altLang="en-US" smtClean="0"/>
              <a:pPr/>
              <a:t>4</a:t>
            </a:fld>
            <a:r>
              <a:rPr lang="ja-JP" altLang="en-US" smtClean="0"/>
              <a:t> </a:t>
            </a:r>
            <a:r>
              <a:rPr lang="en-US" altLang="ja-JP" smtClean="0"/>
              <a:t>-</a:t>
            </a:r>
            <a:endParaRPr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344488" y="188640"/>
            <a:ext cx="8628220" cy="460928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 smtClean="0">
                <a:solidFill>
                  <a:srgbClr val="333333"/>
                </a:solidFill>
              </a:rPr>
              <a:t>ドラッグ</a:t>
            </a:r>
            <a:r>
              <a:rPr lang="en-US" altLang="ja-JP" dirty="0">
                <a:solidFill>
                  <a:srgbClr val="333333"/>
                </a:solidFill>
              </a:rPr>
              <a:t>&amp;</a:t>
            </a:r>
            <a:r>
              <a:rPr lang="ja-JP" altLang="en-US" dirty="0">
                <a:solidFill>
                  <a:srgbClr val="333333"/>
                </a:solidFill>
              </a:rPr>
              <a:t>ドロップで簡単</a:t>
            </a:r>
            <a:r>
              <a:rPr lang="ja-JP" altLang="en-US" dirty="0" smtClean="0">
                <a:solidFill>
                  <a:srgbClr val="333333"/>
                </a:solidFill>
              </a:rPr>
              <a:t>操作（</a:t>
            </a:r>
            <a:r>
              <a:rPr lang="en-US" altLang="ja-JP" dirty="0" smtClean="0">
                <a:solidFill>
                  <a:srgbClr val="333333"/>
                </a:solidFill>
              </a:rPr>
              <a:t>PC</a:t>
            </a:r>
            <a:r>
              <a:rPr lang="ja-JP" altLang="en-US" dirty="0" smtClean="0">
                <a:solidFill>
                  <a:srgbClr val="333333"/>
                </a:solidFill>
              </a:rPr>
              <a:t>クライアント）</a:t>
            </a:r>
            <a:endParaRPr kumimoji="1" lang="ja-JP" altLang="en-US" dirty="0" smtClean="0"/>
          </a:p>
        </p:txBody>
      </p:sp>
      <p:sp>
        <p:nvSpPr>
          <p:cNvPr id="6" name="正方形/長方形 4"/>
          <p:cNvSpPr>
            <a:spLocks noChangeArrowheads="1"/>
          </p:cNvSpPr>
          <p:nvPr/>
        </p:nvSpPr>
        <p:spPr bwMode="auto">
          <a:xfrm>
            <a:off x="416496" y="764704"/>
            <a:ext cx="8208912" cy="407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569" tIns="49785" rIns="99569" bIns="49785">
            <a:spAutoFit/>
          </a:bodyPr>
          <a:lstStyle/>
          <a:p>
            <a:r>
              <a:rPr lang="ja-JP" altLang="en-US" dirty="0" smtClean="0">
                <a:solidFill>
                  <a:srgbClr val="333333"/>
                </a:solidFill>
              </a:rPr>
              <a:t>ブラウザを利用しなくても、外出先や取引先とのファイル共有が簡単に行えます。</a:t>
            </a:r>
            <a:endParaRPr lang="en-US" altLang="ja-JP" dirty="0" smtClean="0">
              <a:solidFill>
                <a:srgbClr val="333333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6" y="2420888"/>
            <a:ext cx="3324369" cy="3413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139" y="1340768"/>
            <a:ext cx="2779465" cy="1259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正方形/長方形 4"/>
          <p:cNvSpPr>
            <a:spLocks noChangeArrowheads="1"/>
          </p:cNvSpPr>
          <p:nvPr/>
        </p:nvSpPr>
        <p:spPr bwMode="auto">
          <a:xfrm>
            <a:off x="3296816" y="1268760"/>
            <a:ext cx="6140804" cy="4614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569" tIns="49785" rIns="99569" bIns="49785">
            <a:spAutoFit/>
          </a:bodyPr>
          <a:lstStyle/>
          <a:p>
            <a:r>
              <a:rPr lang="ja-JP" altLang="en-US" sz="1500" b="1" dirty="0"/>
              <a:t>■ドラッグ＆ドロップで簡単操作</a:t>
            </a:r>
            <a:endParaRPr lang="en-US" altLang="ja-JP" sz="1500" b="1" dirty="0"/>
          </a:p>
          <a:p>
            <a:r>
              <a:rPr lang="ja-JP" altLang="en-US" sz="1500" dirty="0"/>
              <a:t>ファイルの移動はドラッグ＆ドロップで簡単に操作でき、直接編集、上書き保存も行えます。</a:t>
            </a:r>
            <a:endParaRPr lang="en-US" altLang="ja-JP" sz="1500" dirty="0"/>
          </a:p>
          <a:p>
            <a:pPr algn="l"/>
            <a:endParaRPr lang="en-US" altLang="ja-JP" sz="1500" dirty="0"/>
          </a:p>
          <a:p>
            <a:pPr algn="l"/>
            <a:r>
              <a:rPr lang="ja-JP" altLang="en-US" sz="1500" b="1" dirty="0"/>
              <a:t>■標準のブラウザで利用</a:t>
            </a:r>
            <a:endParaRPr lang="en-US" altLang="ja-JP" sz="1500" b="1" dirty="0"/>
          </a:p>
          <a:p>
            <a:pPr algn="l"/>
            <a:r>
              <a:rPr lang="ja-JP" altLang="en-US" sz="1500" dirty="0"/>
              <a:t>アプリケーションの利用により、</a:t>
            </a:r>
            <a:r>
              <a:rPr lang="en-US" altLang="ja-JP" sz="1500" dirty="0" err="1"/>
              <a:t>WindowsOS</a:t>
            </a:r>
            <a:r>
              <a:rPr lang="ja-JP" altLang="en-US" sz="1500" dirty="0"/>
              <a:t>標準のエクスプローラで利用できます。</a:t>
            </a:r>
            <a:r>
              <a:rPr lang="en-US" altLang="ja-JP" sz="1500" dirty="0" err="1"/>
              <a:t>MacOS</a:t>
            </a:r>
            <a:r>
              <a:rPr lang="ja-JP" altLang="en-US" sz="1500" dirty="0"/>
              <a:t>でもご利用頂けます。</a:t>
            </a:r>
            <a:endParaRPr lang="en-US" altLang="ja-JP" sz="1500" dirty="0"/>
          </a:p>
          <a:p>
            <a:pPr algn="l"/>
            <a:r>
              <a:rPr lang="en-US" altLang="ja-JP" sz="1500" dirty="0"/>
              <a:t>※</a:t>
            </a:r>
            <a:r>
              <a:rPr lang="en-US" altLang="ja-JP" sz="1500" dirty="0" err="1"/>
              <a:t>OpenVPN</a:t>
            </a:r>
            <a:r>
              <a:rPr lang="ja-JP" altLang="en-US" sz="1500" dirty="0"/>
              <a:t>で仮想的なネットワークを構築します。</a:t>
            </a:r>
            <a:endParaRPr lang="en-US" altLang="ja-JP" sz="1500" dirty="0"/>
          </a:p>
          <a:p>
            <a:pPr algn="l"/>
            <a:endParaRPr lang="en-US" altLang="ja-JP" sz="1500" dirty="0"/>
          </a:p>
          <a:p>
            <a:r>
              <a:rPr lang="ja-JP" altLang="en-US" sz="1500" b="1" dirty="0"/>
              <a:t>■複数ユーザーが利用可能　</a:t>
            </a:r>
            <a:endParaRPr lang="en-US" altLang="ja-JP" sz="1500" b="1" dirty="0" smtClean="0">
              <a:solidFill>
                <a:srgbClr val="FF0000"/>
              </a:solidFill>
            </a:endParaRPr>
          </a:p>
          <a:p>
            <a:pPr algn="l"/>
            <a:r>
              <a:rPr lang="en-US" altLang="ja-JP" sz="1500" dirty="0" smtClean="0"/>
              <a:t>1</a:t>
            </a:r>
            <a:r>
              <a:rPr lang="ja-JP" altLang="en-US" sz="1500" dirty="0" smtClean="0"/>
              <a:t>台の</a:t>
            </a:r>
            <a:r>
              <a:rPr lang="en-US" altLang="ja-JP" sz="1500" dirty="0" smtClean="0"/>
              <a:t>PC</a:t>
            </a:r>
            <a:r>
              <a:rPr lang="ja-JP" altLang="en-US" sz="1500" dirty="0" smtClean="0"/>
              <a:t>に複数のユーザーを設定できます。</a:t>
            </a:r>
            <a:endParaRPr lang="en-US" altLang="ja-JP" sz="1500" dirty="0" smtClean="0"/>
          </a:p>
          <a:p>
            <a:pPr algn="l"/>
            <a:endParaRPr lang="en-US" altLang="ja-JP" sz="1500" dirty="0"/>
          </a:p>
          <a:p>
            <a:r>
              <a:rPr lang="ja-JP" altLang="en-US" sz="1500" b="1" dirty="0"/>
              <a:t>■</a:t>
            </a:r>
            <a:r>
              <a:rPr lang="en-US" altLang="ja-JP" sz="1500" b="1" dirty="0"/>
              <a:t>PC</a:t>
            </a:r>
            <a:r>
              <a:rPr lang="ja-JP" altLang="en-US" sz="1500" b="1" dirty="0"/>
              <a:t>起動時に自動接続　</a:t>
            </a:r>
            <a:endParaRPr lang="en-US" altLang="ja-JP" sz="1500" b="1" dirty="0"/>
          </a:p>
          <a:p>
            <a:pPr algn="l"/>
            <a:r>
              <a:rPr lang="en-US" altLang="ja-JP" sz="1500" dirty="0"/>
              <a:t>PC</a:t>
            </a:r>
            <a:r>
              <a:rPr lang="ja-JP" altLang="en-US" sz="1500" dirty="0"/>
              <a:t>起動時に自動的にアプリケーションが起動し、クラウドファイルサーバーであることを意識することなくご利用いただけます。</a:t>
            </a:r>
            <a:endParaRPr lang="en-US" altLang="ja-JP" sz="1500" dirty="0"/>
          </a:p>
          <a:p>
            <a:pPr algn="l"/>
            <a:endParaRPr lang="en-US" altLang="ja-JP" sz="1500" dirty="0"/>
          </a:p>
          <a:p>
            <a:r>
              <a:rPr lang="ja-JP" altLang="en-US" sz="1500" b="1" dirty="0"/>
              <a:t>■端末認証で不正アクセスを阻止　</a:t>
            </a:r>
          </a:p>
          <a:p>
            <a:r>
              <a:rPr lang="ja-JP" altLang="en-US" sz="1500" dirty="0"/>
              <a:t>ユーザ名・パスワードに加え、ハードウェア固有情報とリンクした端末認証で、不正アクセスを阻止します。</a:t>
            </a:r>
            <a:endParaRPr lang="en-US" altLang="ja-JP" sz="1500" dirty="0"/>
          </a:p>
        </p:txBody>
      </p:sp>
    </p:spTree>
    <p:extLst>
      <p:ext uri="{BB962C8B-B14F-4D97-AF65-F5344CB8AC3E}">
        <p14:creationId xmlns:p14="http://schemas.microsoft.com/office/powerpoint/2010/main" val="3785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ja-JP" smtClean="0"/>
              <a:t>- </a:t>
            </a:r>
            <a:fld id="{614F711A-5758-4EA3-BA6D-89163CD9FC04}" type="slidenum">
              <a:rPr lang="ja-JP" altLang="en-US" smtClean="0"/>
              <a:pPr/>
              <a:t>5</a:t>
            </a:fld>
            <a:r>
              <a:rPr lang="ja-JP" altLang="en-US" smtClean="0"/>
              <a:t> </a:t>
            </a:r>
            <a:r>
              <a:rPr lang="en-US" altLang="ja-JP" smtClean="0"/>
              <a:t>-</a:t>
            </a:r>
            <a:endParaRPr lang="ja-JP" alt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65" y="3603263"/>
            <a:ext cx="1907147" cy="2118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右矢印 5"/>
          <p:cNvSpPr/>
          <p:nvPr/>
        </p:nvSpPr>
        <p:spPr bwMode="auto">
          <a:xfrm rot="5400000">
            <a:off x="2771736" y="4728658"/>
            <a:ext cx="715948" cy="339274"/>
          </a:xfrm>
          <a:prstGeom prst="rightArrow">
            <a:avLst/>
          </a:prstGeom>
          <a:noFill/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89425" tIns="44711" rIns="89425" bIns="44711"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Picture 3" descr="D:\Users\my.iguchi\Desktop\商材ロゴ\DKS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414234" y="3349435"/>
            <a:ext cx="842829" cy="794615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72480" y="188640"/>
            <a:ext cx="6480720" cy="460928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 smtClean="0"/>
              <a:t>ウェブブラウザからもアクセス可能（ウェブブラウザ）</a:t>
            </a:r>
            <a:endParaRPr kumimoji="1" lang="ja-JP" altLang="en-US" dirty="0"/>
          </a:p>
        </p:txBody>
      </p:sp>
      <p:pic>
        <p:nvPicPr>
          <p:cNvPr id="9" name="Picture 5" descr="D:\Users\my.iguchi\Desktop\商材ロゴ\WEB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-50000"/>
                    </a14:imgEffect>
                    <a14:imgEffect>
                      <a14:saturation sat="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rcRect l="12007" t="40664" r="38276" b="18266"/>
          <a:stretch/>
        </p:blipFill>
        <p:spPr bwMode="auto">
          <a:xfrm>
            <a:off x="2595774" y="3508219"/>
            <a:ext cx="240760" cy="187510"/>
          </a:xfrm>
          <a:prstGeom prst="rect">
            <a:avLst/>
          </a:prstGeom>
          <a:noFill/>
        </p:spPr>
      </p:pic>
      <p:sp>
        <p:nvSpPr>
          <p:cNvPr id="10" name="正方形/長方形 4"/>
          <p:cNvSpPr>
            <a:spLocks noChangeArrowheads="1"/>
          </p:cNvSpPr>
          <p:nvPr/>
        </p:nvSpPr>
        <p:spPr bwMode="auto">
          <a:xfrm>
            <a:off x="272480" y="836712"/>
            <a:ext cx="9735761" cy="407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569" tIns="49785" rIns="99569" bIns="49785">
            <a:spAutoFit/>
          </a:bodyPr>
          <a:lstStyle/>
          <a:p>
            <a:pPr algn="l"/>
            <a:r>
              <a:rPr lang="ja-JP" altLang="en-US" b="0" dirty="0" smtClean="0"/>
              <a:t>ウェブブラウザでファイル共有し、大容量ファイル</a:t>
            </a:r>
            <a:r>
              <a:rPr lang="ja-JP" altLang="en-US" dirty="0" smtClean="0"/>
              <a:t>をリンク共有メールで送信できます。</a:t>
            </a:r>
            <a:endParaRPr lang="en-US" altLang="ja-JP" b="0" dirty="0" smtClean="0"/>
          </a:p>
        </p:txBody>
      </p:sp>
      <p:pic>
        <p:nvPicPr>
          <p:cNvPr id="11" name="Picture 3" descr="D:\Users\my.iguchi\Desktop\商材ロゴ\DKS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461658" y="5721631"/>
            <a:ext cx="964651" cy="909468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角丸四角形 11"/>
          <p:cNvSpPr/>
          <p:nvPr/>
        </p:nvSpPr>
        <p:spPr bwMode="auto">
          <a:xfrm>
            <a:off x="3636602" y="5565990"/>
            <a:ext cx="1314785" cy="311282"/>
          </a:xfrm>
          <a:prstGeom prst="roundRect">
            <a:avLst/>
          </a:prstGeom>
          <a:noFill/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89425" tIns="44711" rIns="89425" bIns="44711" rtlCol="0" anchor="ctr"/>
          <a:lstStyle/>
          <a:p>
            <a:r>
              <a:rPr lang="ja-JP" altLang="en-US" sz="900" dirty="0"/>
              <a:t>②</a:t>
            </a:r>
            <a:r>
              <a:rPr lang="en-US" altLang="ja-JP" sz="900" dirty="0"/>
              <a:t>URL</a:t>
            </a:r>
            <a:r>
              <a:rPr lang="ja-JP" altLang="en-US" sz="900" dirty="0"/>
              <a:t>のリンクをクリック</a:t>
            </a:r>
            <a:endParaRPr lang="en-US" altLang="ja-JP" sz="900" dirty="0"/>
          </a:p>
        </p:txBody>
      </p:sp>
      <p:pic>
        <p:nvPicPr>
          <p:cNvPr id="13" name="Picture 9" descr="http://cdns2.freepik.com/free-photo/icon-letter-mail_17-129135932.jp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42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419" y="4597444"/>
            <a:ext cx="515024" cy="347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角丸四角形 13"/>
          <p:cNvSpPr/>
          <p:nvPr/>
        </p:nvSpPr>
        <p:spPr bwMode="auto">
          <a:xfrm>
            <a:off x="2543302" y="4131843"/>
            <a:ext cx="1081216" cy="286440"/>
          </a:xfrm>
          <a:prstGeom prst="roundRect">
            <a:avLst/>
          </a:prstGeom>
          <a:noFill/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89425" tIns="44711" rIns="89425" bIns="44711" rtlCol="0" anchor="ctr"/>
          <a:lstStyle/>
          <a:p>
            <a:r>
              <a:rPr lang="ja-JP" altLang="en-US" sz="900" dirty="0"/>
              <a:t>①送信したいファイルを選択</a:t>
            </a:r>
            <a:endParaRPr lang="en-US" altLang="ja-JP" sz="900" dirty="0"/>
          </a:p>
          <a:p>
            <a:r>
              <a:rPr lang="ja-JP" altLang="en-US" sz="900" dirty="0"/>
              <a:t>メール送信</a:t>
            </a:r>
            <a:endParaRPr lang="en-US" altLang="ja-JP" sz="900" dirty="0"/>
          </a:p>
        </p:txBody>
      </p:sp>
      <p:sp>
        <p:nvSpPr>
          <p:cNvPr id="15" name="正方形/長方形 14"/>
          <p:cNvSpPr/>
          <p:nvPr/>
        </p:nvSpPr>
        <p:spPr>
          <a:xfrm>
            <a:off x="2503843" y="5478233"/>
            <a:ext cx="880283" cy="2082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lIns="99569" tIns="49785" rIns="99569" bIns="49785">
            <a:spAutoFit/>
          </a:bodyPr>
          <a:lstStyle/>
          <a:p>
            <a:r>
              <a:rPr lang="en-US" altLang="ja-JP" sz="700" dirty="0">
                <a:solidFill>
                  <a:schemeClr val="bg1"/>
                </a:solidFill>
              </a:rPr>
              <a:t>https://</a:t>
            </a:r>
            <a:r>
              <a:rPr lang="ja-JP" altLang="en-US" sz="700" dirty="0">
                <a:solidFill>
                  <a:schemeClr val="bg1"/>
                </a:solidFill>
              </a:rPr>
              <a:t>・・・・・・</a:t>
            </a:r>
            <a:endParaRPr lang="en-US" altLang="ja-JP" sz="700" dirty="0">
              <a:solidFill>
                <a:schemeClr val="bg1"/>
              </a:solidFill>
            </a:endParaRPr>
          </a:p>
        </p:txBody>
      </p:sp>
      <p:sp>
        <p:nvSpPr>
          <p:cNvPr id="16" name="右矢印 15"/>
          <p:cNvSpPr/>
          <p:nvPr/>
        </p:nvSpPr>
        <p:spPr bwMode="auto">
          <a:xfrm rot="7823840">
            <a:off x="3633342" y="4847329"/>
            <a:ext cx="968212" cy="487811"/>
          </a:xfrm>
          <a:prstGeom prst="rightArrow">
            <a:avLst>
              <a:gd name="adj1" fmla="val 53835"/>
              <a:gd name="adj2" fmla="val 50000"/>
            </a:avLst>
          </a:prstGeom>
          <a:noFill/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89425" tIns="44711" rIns="89425" bIns="44711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 bwMode="auto">
          <a:xfrm>
            <a:off x="4278156" y="4140721"/>
            <a:ext cx="807150" cy="286440"/>
          </a:xfrm>
          <a:prstGeom prst="roundRect">
            <a:avLst/>
          </a:prstGeom>
          <a:noFill/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89425" tIns="44711" rIns="89425" bIns="44711" rtlCol="0" anchor="ctr"/>
          <a:lstStyle/>
          <a:p>
            <a:r>
              <a:rPr lang="ja-JP" altLang="en-US" sz="900" dirty="0"/>
              <a:t>③ファイルが</a:t>
            </a:r>
            <a:endParaRPr lang="en-US" altLang="ja-JP" sz="900" dirty="0"/>
          </a:p>
          <a:p>
            <a:r>
              <a:rPr lang="ja-JP" altLang="en-US" sz="900" dirty="0"/>
              <a:t>ダウンロード</a:t>
            </a:r>
            <a:endParaRPr lang="en-US" altLang="ja-JP" sz="900" dirty="0"/>
          </a:p>
        </p:txBody>
      </p:sp>
      <p:sp>
        <p:nvSpPr>
          <p:cNvPr id="18" name="正方形/長方形 17"/>
          <p:cNvSpPr/>
          <p:nvPr/>
        </p:nvSpPr>
        <p:spPr>
          <a:xfrm>
            <a:off x="5241032" y="1196752"/>
            <a:ext cx="3730321" cy="5394299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r>
              <a:rPr lang="ja-JP" altLang="en-US" sz="1500" b="1" dirty="0"/>
              <a:t>■ウェブブラウザアクセス</a:t>
            </a:r>
            <a:endParaRPr lang="en-US" altLang="ja-JP" sz="1500" b="1" dirty="0"/>
          </a:p>
          <a:p>
            <a:r>
              <a:rPr lang="ja-JP" altLang="en-US" sz="1500" dirty="0"/>
              <a:t>ファイルのアップロード、ダウンロード、削除の操作が行えます</a:t>
            </a:r>
            <a:r>
              <a:rPr lang="ja-JP" altLang="en-US" sz="1500" dirty="0" smtClean="0"/>
              <a:t>。</a:t>
            </a:r>
            <a:endParaRPr lang="en-US" altLang="ja-JP" sz="1500" dirty="0"/>
          </a:p>
          <a:p>
            <a:endParaRPr lang="en-US" altLang="ja-JP" b="0" dirty="0" smtClean="0"/>
          </a:p>
          <a:p>
            <a:r>
              <a:rPr lang="ja-JP" altLang="en-US" b="1" dirty="0" smtClean="0"/>
              <a:t>■</a:t>
            </a:r>
            <a:r>
              <a:rPr lang="ja-JP" altLang="en-US" sz="1500" b="1" dirty="0"/>
              <a:t>リンク共有　</a:t>
            </a:r>
            <a:r>
              <a:rPr lang="en-US" altLang="ja-JP" sz="1500" b="1" dirty="0">
                <a:solidFill>
                  <a:srgbClr val="FF0000"/>
                </a:solidFill>
              </a:rPr>
              <a:t>new</a:t>
            </a:r>
            <a:endParaRPr lang="en-US" altLang="ja-JP" sz="1500" b="1" dirty="0"/>
          </a:p>
          <a:p>
            <a:pPr algn="l"/>
            <a:r>
              <a:rPr lang="ja-JP" altLang="en-US" sz="1500" dirty="0">
                <a:latin typeface="+mn-ea"/>
              </a:rPr>
              <a:t>大容量ファイルもダウンロードリンクを作成し、</a:t>
            </a:r>
            <a:endParaRPr lang="en-US" altLang="ja-JP" sz="1500" dirty="0">
              <a:latin typeface="+mn-ea"/>
            </a:endParaRPr>
          </a:p>
          <a:p>
            <a:pPr algn="l"/>
            <a:r>
              <a:rPr lang="ja-JP" altLang="en-US" sz="1500" dirty="0">
                <a:latin typeface="+mn-ea"/>
              </a:rPr>
              <a:t>簡単にメール送信できます。 </a:t>
            </a:r>
            <a:endParaRPr lang="en-US" altLang="ja-JP" sz="1500" dirty="0">
              <a:latin typeface="+mn-ea"/>
            </a:endParaRPr>
          </a:p>
          <a:p>
            <a:pPr marL="311153" indent="-311153">
              <a:buFont typeface="Wingdings" pitchFamily="2" charset="2"/>
              <a:buChar char="l"/>
            </a:pPr>
            <a:r>
              <a:rPr lang="ja-JP" altLang="en-US" sz="1500" dirty="0"/>
              <a:t>ダウンロード回数制限、通知機能、有効期限の設定が可能</a:t>
            </a:r>
            <a:endParaRPr lang="en-US" altLang="ja-JP" sz="1500" dirty="0"/>
          </a:p>
          <a:p>
            <a:pPr marL="311153" indent="-311153">
              <a:buFont typeface="Wingdings" pitchFamily="2" charset="2"/>
              <a:buChar char="l"/>
            </a:pPr>
            <a:r>
              <a:rPr lang="ja-JP" altLang="en-US" sz="1500" dirty="0"/>
              <a:t>ダウンロード履歴確認</a:t>
            </a:r>
            <a:endParaRPr lang="en-US" altLang="ja-JP" sz="1500" dirty="0"/>
          </a:p>
          <a:p>
            <a:pPr marL="311153" indent="-311153">
              <a:buFont typeface="Wingdings" pitchFamily="2" charset="2"/>
              <a:buChar char="l"/>
            </a:pPr>
            <a:r>
              <a:rPr lang="ja-JP" altLang="en-US" sz="1500" dirty="0"/>
              <a:t>パスワードの別メール送信機能</a:t>
            </a:r>
            <a:endParaRPr lang="en-US" altLang="ja-JP" sz="1500" dirty="0"/>
          </a:p>
          <a:p>
            <a:pPr marL="311153" indent="-311153">
              <a:buFont typeface="Wingdings" pitchFamily="2" charset="2"/>
              <a:buChar char="l"/>
            </a:pPr>
            <a:r>
              <a:rPr lang="ja-JP" altLang="en-US" sz="1500" dirty="0"/>
              <a:t>１ファイルあたりの容量は推奨</a:t>
            </a:r>
            <a:r>
              <a:rPr lang="en-US" altLang="ja-JP" sz="1500" dirty="0"/>
              <a:t>1GB</a:t>
            </a:r>
            <a:r>
              <a:rPr lang="ja-JP" altLang="en-US" sz="1500" dirty="0"/>
              <a:t>程度</a:t>
            </a:r>
            <a:endParaRPr lang="en-US" altLang="ja-JP" sz="1500" dirty="0"/>
          </a:p>
          <a:p>
            <a:pPr algn="l"/>
            <a:endParaRPr lang="en-US" altLang="ja-JP" sz="1200" dirty="0"/>
          </a:p>
          <a:p>
            <a:r>
              <a:rPr lang="ja-JP" altLang="en-US" sz="1500" dirty="0"/>
              <a:t>■</a:t>
            </a:r>
            <a:r>
              <a:rPr lang="ja-JP" altLang="en-US" sz="1500" b="1" dirty="0"/>
              <a:t>端末認証で不正アクセスを阻止　</a:t>
            </a:r>
            <a:r>
              <a:rPr lang="en-US" altLang="ja-JP" sz="1500" b="1" dirty="0">
                <a:solidFill>
                  <a:srgbClr val="FF0000"/>
                </a:solidFill>
              </a:rPr>
              <a:t>new</a:t>
            </a:r>
            <a:endParaRPr lang="ja-JP" altLang="en-US" sz="1500" b="1" dirty="0"/>
          </a:p>
          <a:p>
            <a:r>
              <a:rPr lang="ja-JP" altLang="en-US" sz="1500" dirty="0"/>
              <a:t>ウェブブラウザでも端末認証機能が利用できます。</a:t>
            </a:r>
            <a:endParaRPr lang="en-US" altLang="ja-JP" sz="1500" dirty="0"/>
          </a:p>
          <a:p>
            <a:pPr algn="l"/>
            <a:endParaRPr lang="en-US" altLang="ja-JP" sz="1200" dirty="0"/>
          </a:p>
          <a:p>
            <a:r>
              <a:rPr lang="ja-JP" altLang="en-US" sz="1500" dirty="0"/>
              <a:t>■</a:t>
            </a:r>
            <a:r>
              <a:rPr lang="ja-JP" altLang="en-US" sz="1500" b="1" dirty="0" smtClean="0"/>
              <a:t>ドラッグ＆</a:t>
            </a:r>
            <a:r>
              <a:rPr lang="ja-JP" altLang="en-US" sz="1500" b="1" dirty="0"/>
              <a:t>ドロップも対応</a:t>
            </a:r>
            <a:endParaRPr lang="en-US" altLang="ja-JP" sz="1500" b="1" dirty="0"/>
          </a:p>
          <a:p>
            <a:r>
              <a:rPr lang="ja-JP" altLang="en-US" sz="1500" dirty="0"/>
              <a:t>多機能アップローダーで複数のファイルをドラック＆ドロップで</a:t>
            </a:r>
            <a:endParaRPr lang="en-US" altLang="ja-JP" sz="1500" dirty="0"/>
          </a:p>
          <a:p>
            <a:r>
              <a:rPr lang="ja-JP" altLang="en-US" sz="1500" dirty="0"/>
              <a:t>アップロードできます。</a:t>
            </a:r>
            <a:endParaRPr lang="en-US" altLang="ja-JP" sz="1500" dirty="0"/>
          </a:p>
          <a:p>
            <a:r>
              <a:rPr lang="en-US" altLang="ja-JP" sz="1500" dirty="0"/>
              <a:t>※JAVA</a:t>
            </a:r>
            <a:r>
              <a:rPr lang="ja-JP" altLang="en-US" sz="1500" dirty="0"/>
              <a:t>アプレットが必要となります。</a:t>
            </a:r>
            <a:endParaRPr lang="en-US" altLang="ja-JP" sz="1500" dirty="0"/>
          </a:p>
          <a:p>
            <a:pPr algn="l"/>
            <a:endParaRPr lang="en-US" altLang="ja-JP" sz="1200" dirty="0"/>
          </a:p>
        </p:txBody>
      </p:sp>
      <p:pic>
        <p:nvPicPr>
          <p:cNvPr id="19" name="Picture 63" descr="\\Flsv01\マーケティング部\広報・PR課\チラシ・DM\★都度★素材いろいろ\スターティアカタログ素材\1011-013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432530" y="4459686"/>
            <a:ext cx="314358" cy="410993"/>
          </a:xfrm>
          <a:prstGeom prst="rect">
            <a:avLst/>
          </a:prstGeom>
          <a:noFill/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27" y="1243918"/>
            <a:ext cx="4032703" cy="2080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4634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8"/>
          <p:cNvGrpSpPr>
            <a:grpSpLocks/>
          </p:cNvGrpSpPr>
          <p:nvPr/>
        </p:nvGrpSpPr>
        <p:grpSpPr bwMode="auto">
          <a:xfrm>
            <a:off x="-141219" y="14400"/>
            <a:ext cx="10045749" cy="6827763"/>
            <a:chOff x="-152400" y="15872"/>
            <a:chExt cx="10841039" cy="7527933"/>
          </a:xfrm>
        </p:grpSpPr>
        <p:pic>
          <p:nvPicPr>
            <p:cNvPr id="5" name="Picture 4" descr="1_bk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244014" y="15872"/>
              <a:ext cx="1444625" cy="75279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1_obiのコピー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52400" y="2450586"/>
              <a:ext cx="9067800" cy="23490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5" descr="1_cop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-152400" y="7161297"/>
              <a:ext cx="2670175" cy="176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" y="2253408"/>
            <a:ext cx="1134174" cy="1503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dir="2700000" algn="ctr" rotWithShape="0">
              <a:srgbClr val="808080">
                <a:alpha val="75000"/>
              </a:srgbClr>
            </a:outerShdw>
          </a:effectLst>
        </p:spPr>
        <p:txBody>
          <a:bodyPr lIns="91433" tIns="45716" rIns="91433" bIns="45716" anchor="ctr"/>
          <a:lstStyle/>
          <a:p>
            <a:pPr defTabSz="914214">
              <a:defRPr/>
            </a:pPr>
            <a:r>
              <a:rPr lang="en-US" altLang="ja-JP" sz="8800" i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endParaRPr lang="en-US" altLang="ja-JP" sz="8800" i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280592" y="2597334"/>
            <a:ext cx="6136084" cy="1119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dir="2700000" algn="ctr" rotWithShape="0">
              <a:srgbClr val="808080">
                <a:alpha val="75000"/>
              </a:srgbClr>
            </a:outerShdw>
          </a:effectLst>
        </p:spPr>
        <p:txBody>
          <a:bodyPr lIns="91433" tIns="45716" rIns="91433" bIns="45716" anchor="ctr"/>
          <a:lstStyle/>
          <a:p>
            <a:pPr defTabSz="914214">
              <a:defRPr/>
            </a:pPr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開発～リリース～現在まで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 </a:t>
            </a:r>
            <a:fld id="{614F711A-5758-4EA3-BA6D-89163CD9FC04}" type="slidenum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/>
              <a:t>6</a:t>
            </a:fld>
            <a:r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17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42" y="163468"/>
            <a:ext cx="8089060" cy="490022"/>
          </a:xfrm>
        </p:spPr>
        <p:txBody>
          <a:bodyPr/>
          <a:lstStyle/>
          <a:p>
            <a:r>
              <a:rPr kumimoji="1" lang="ja-JP" altLang="en-US" dirty="0" smtClean="0"/>
              <a:t>構想～リリースまでの経緯</a:t>
            </a:r>
            <a:endParaRPr kumimoji="1" lang="ja-JP" alt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128464" y="764704"/>
            <a:ext cx="6264696" cy="5040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SAMBA Ver2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リリースまで</a:t>
            </a:r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endParaRPr kumimoji="1"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809992"/>
              </p:ext>
            </p:extLst>
          </p:nvPr>
        </p:nvGraphicFramePr>
        <p:xfrm>
          <a:off x="272481" y="1301120"/>
          <a:ext cx="7817588" cy="2166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1"/>
                <a:gridCol w="1566225"/>
                <a:gridCol w="1458111"/>
                <a:gridCol w="1811194"/>
                <a:gridCol w="1613907"/>
              </a:tblGrid>
              <a:tr h="504056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2011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2012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2013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  <a:tr h="717416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予定</a:t>
                      </a:r>
                      <a:endParaRPr kumimoji="1" lang="en-US" altLang="ja-JP" sz="18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SAMBA Ver1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陳腐化により、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Ver2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の構想立ち上げ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要件定義開始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月リリース予定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-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実際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5804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要件定義開始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5804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開発責任者が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5804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アサインできず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クラウド基盤の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パフォーマンス問題が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顕在化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（特にストレージ！）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クラウド基盤を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Vmware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⇒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AWS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へ変更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月リリース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角丸四角形 8"/>
          <p:cNvSpPr/>
          <p:nvPr/>
        </p:nvSpPr>
        <p:spPr>
          <a:xfrm>
            <a:off x="244351" y="3717032"/>
            <a:ext cx="7516961" cy="20882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リリースが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年遅れた要因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アジャイル開発やリーンスタートアップモデルと言った開発手法に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経営陣も含めて知見が無かった。</a:t>
            </a:r>
            <a:endParaRPr kumimoji="1"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クラウド基盤を所有してしまっていたので、基盤放棄を決断するまでに</a:t>
            </a:r>
            <a:endParaRPr kumimoji="1"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時間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が掛かってしまった。</a:t>
            </a:r>
            <a:endParaRPr kumimoji="1"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637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ja-JP" smtClean="0"/>
              <a:t>- </a:t>
            </a:r>
            <a:fld id="{614F711A-5758-4EA3-BA6D-89163CD9FC04}" type="slidenum">
              <a:rPr lang="ja-JP" altLang="en-US" smtClean="0"/>
              <a:pPr/>
              <a:t>8</a:t>
            </a:fld>
            <a:r>
              <a:rPr lang="ja-JP" altLang="en-US" smtClean="0"/>
              <a:t> </a:t>
            </a:r>
            <a:r>
              <a:rPr lang="en-US" altLang="ja-JP" smtClean="0"/>
              <a:t>-</a:t>
            </a:r>
            <a:endParaRPr lang="ja-JP" altLang="en-US" dirty="0"/>
          </a:p>
        </p:txBody>
      </p:sp>
      <p:sp>
        <p:nvSpPr>
          <p:cNvPr id="5" name="AutoShape 2" descr="data:image/jpeg;base64,/9j/4AAQSkZJRgABAQAAAQABAAD/2wCEAAkGBxQQEBUQEBQSFBUVFBcXFBYUFBQUGBYVGBQWFhQZFBgYHCghGBolHBUUIzEhJykrLi4vGB8zODMsNygtLisBCgoKDg0OGxAQGyskICY3LC4sMjQsLDc0LC8vLDYtLCwsLywsLDQsLCwsNywsLCwsLCwsLCwsLCwsLCwsLCwsLP/AABEIAL4BCQMBIgACEQEDEQH/xAAcAAEAAQUBAQAAAAAAAAAAAAAAAQMEBQYHCAL/xABLEAABBAAEAgUGBwsLBQAAAAABAAIDEQQSITEFBhMiQVFhMnFygZGxBxQjM6HBwhUkQlJTYnOSk9HxFzVDdIKDorPS4fAlNFSytP/EABkBAQADAQEAAAAAAAAAAAAAAAABAgMEBf/EACURAQACAgICAgICAwAAAAAAAAABAgMREiEEMRMiQVFx8DKBwf/aAAwDAQACEQMRAD8A7iiIgKFKIIRSoQEREBEQoCpunaNC5o85AWE4tO500ETDed5L78lsbG2dO0lxYNe8rMCBvaAfOgrgorX4m38G2+iS33L6DHjZ9+kB9VILlFQ6Zw8pv6pv6Fh+O80RYeFzg5vSAU1jrBLjoLHaBuUGeJVKLFMeaY9jj+a4H3FcIl47icbjHwunkMbWAyEHLufIjDaDAbGoF0DqrgcDgHkxhp/GY5zHfrNN/Sp0iJd0UrjeFxWKgroMZiGgfgyFs7fX0gLv8SzOE53xsekseGnHewvgd7DmafoUJdLRaZB8IuHAvERz4et3OZnYPEvjJoeJpZ/hnMWFxIvD4iGTwbI0n1tuwgyiIiAiIgIiICIiAiIgIiICKFKAiKEBFKhARSoQFRxp+TdX4p9yrKhjx8k/0Sgw/DGgyB1gkGtL0BBJ19QWdWv8FILgRflkaitmuWQj45hyS3pWggkdbq6g12qUMglr5jkDhbSCPAg+5U5sM11k2C5hYSCQcp7iNjruiVpiZJhiGtDWHDmJ5e6+uJQW5BV6tIzf7dvIvhUxBY9lWbcdvMugyct4qEH4txGeq0ZiGR4hvtpr/wDEucfCQx/yQlLXPHlFgLQXZdS1pJIHhZUx7RLAciOLpsS46X0f2luVrTOSPncR/d/bW2kkbpPshWtLVDOrTimE6ePJnczUEFpo2FCWH56x7o8FI1wAMkgYyu1nlEn1Aj1rljXkagkeY0tt5pAikbBiJZJQ0Zxd6XpuTvotRdV6bdlqRsfB+euIYSuhxcwA/Bc4yN/VfYXefgo+Ef7qtdBiA1mJjbmOXRsrNAXNHYQTqPEHzeYltfwWY8wcYwbwazTCN3i2T5M3+tfqUD1woRFAlFClAREQEREBERBClQpQERQglEChBKhSiCFRxnzbvMVXVHFDqO8xQYTg920lpbch0NXQY4A6d9LEQ8OztsZDbnHrNP450u9vUs9g3gvbXY+j4HI4/WFhuHS2Y2E0HPeCR6TikzqFbTqNrCXhErSXNa3+w7LXuKluMxUX4cwH53XH+IFbBxFwjLKJpxIo72BatXzvbu3Si4U5vkg7kEihqE2mn2nTXOK87YuGQRRsw+I6pLhmMbtwBR27dqXP+Y+Z/jkgLonRujdZGYPB7KBAHuXSMTDHiXuEkQu6HSMF0BoRfYuec18IZh5bjaBd3lvs127FbqJhE77hZ8jj74kb3uiH0uXYJuEkjTojoRq0j19uq43ya+sU/wBOL/2K7pwxwkke1xPVqgO2+1RbpEzrTWcRwF35MHxaR7lYScI1o5mb+UDWy3OeUiR0bdSAKvx2tW+Ixj2NOZhNWKaWvtwF0ADZO2lKNr0jk4FzRy1NNPNOxzHsDqsOGgaAB6lq8vB5m7sJ8xB9y9Gw8GhxIJfFGDQu2gHXvIojZYvinJEDdeu29ix9/Q4FW63x32rt57kic3ygR5wQszyL/OmC/rcH+a1dXxfweyN1BcR3PjsestP1LU8Xw4Qcc4eGxxxB08ByxuLhfTAE9YAjbZTMEW29NoiKiwiIgIiICIiAiIghSoRBKKEQSihEEqEClBCp4nyHeYqqqWJ8g+ZBheGQuD8z6t0l0DYAEbgNe06X61r2Gd1QdNHPqzX9I7YrZsJKHPA1BbJRv9G4j3rSTjCxrMrc1ykEajqmVwOuzd9zpop4xaJiWeSItGpZd8rpCHPzOrYlwcB5tVWxeJaI87TEJGxFg6UENLs7HMJdVEDKSsPDxFpcBQNyyRtcCOsGjMHNG5buCe+t7WRx2CJiDxIxgcRu8j1bVaVx1rGoVpXh6Y9jW5oY4zYZE1op7X9ZrXaZhTSdtqGvYue8ehkhnlL7Je4kNdXVNCxd0RqFu+Iwh8jRxOoogh3iMuh2+haRx2F4kIIIqzVur1A7Kb4d2rffpat/cMZyr1cU4fnxe8rs3SuY7M0gH0sp+lcT4BJ99E98kfvK6vieJFj5AQ3K2Jzg5xIGYUQPzs11Q1FdqWpFo1Kt6RbUSy0LyH53B12CSTZNH6V88UfGXsp0IYcSJXW7ongNMTgG5m15cYJrU1odVa4PFNe8sDcpDYyQSLGcXT62cNfoX3xbh5Dw3pGeTo0v3B7g4UlaViIrBSOEahbxROmbOIsxLhQykAhjs9u17tParSJkkOGjikfndHoex2ozNsXoKKg4NzvIbZbvua9hsbKnIx/kyF9DYOe415g7ZRPjbzRl2n5fpNWtYjmTEx8WMgml0xEbGwl7ujfh30DlZtY6zi7e1Z8yyZuPcOPfPF/9S2B+FpwdZDhsXMDq8zgbC1njA/63wy/ysP8A9C0tXUSmLRMw9IIiLJoIiICIiAiIgIiIIREQEREBERAUqApQFSxPkO8yqqlifJPmQYjAYfI4EnM50tuNV+A4AAdwAWpcELHZmvIbZfWY0CeldoL7VucXlM9P7DlzFk4aLOnXkq9R847sOi0xsssbjTLcQwWSRsjayg9hGtjvWahijmjEbtCY2m2miHWesD37LVI5ATYEf9nT20qDMe9hIbI8C7GSSq8MpBGvqWt4m0bhjSOE6syvH3iCVrYrOVjas243ms+9abzPiC5wyuGo7Nx5x3rMPxry7pHyFztNSy9NtgddLWtcZxfSSfg6dzXN9ocs8mLqk7mJjf8AvbSmSeVoiOpYPhJy4qh+Uj967bhI45IqLm5rPVJAO+m/YuG4R1Yv+8Z711B2JaCR1bO4dR96tSdbMleWoZLCYcxT61TnN002v/dZ92ChnIccwLXOHVJbmGY01w7RstPe8ZSRkFjsOnvVFnFJQOrLICNLzh7T4kOGnmtTek27qpjmKxqzJYTHls7mgjKXkE9gouy5vBfXHOJ69HYNa2OsLo7FYrC44xknMDY1zRucCb02Njc6r6x+NMoAoeJjDgdqoh1Unwx8sX3PVda/H8q/JbjNdRre9/8AGtNeI8JFOcRPmkzkkyZh1XDyWEHv/grPGzZ+McKeasvw5NCtTOCVazcr4oaMAe0aNpwOl93YqsrC3i/Cmm7bJADZvacDRZ1i0Y9W/vbasRy3t6bREWbYREQEREBERAREQQiIgIiICIiApUKUBUsT5B8yqqjivId5igx0XlM9P7Dlz7ljhcWLklZOC4Nc8inObRMrgdit/wAOesz0/sOXJuGcWkw0rnxuy2+QOtuYV0ruyxftU8LXrMV9s7WisxMtp49yjBhoH4iIygsAppfmabcG62L7e9OTOGwT4QPlhjeS+W3GJhOkz2inVmOgAq9AAsHxrm2aaHoHGFzX1mLY5GEAEGus4jU1t3Kw4PxzF4Vojg+KPjJJDXucyRpc4ucLzgeU49ntTFiyVx6t+0TkrN1zx6MsxcmFgOT5aNjBuGh7YyTqdhmJpYTmbhzYZOq9ztcpzVdjtoAV/BfPHMbiHPfiD0ccxkjla0OLm3GWgC+0Ho9fOVR47x7428F0L4XgAuzZSLqqa4G3DxIC1tvpFJidtWY6sWP0jPeu4cB5aw2LgEsrXl5LgXNe5uziBsa2C4S91YofpG+9dW4RzJNhgWNe0NuwHxl4snXZwIHassuO96TFP2tzito2r868EjwDG9EZD0gfYe7NWUCstAfjfQFtz+A4Z0RJgjDsrqIibG7QGtWAV4G+4rnvMnG5Mc4Mk6OmAtDmNe0dasziHEnSh7Fdwc1Y8NLMuCl0Itr3sOvaQZDe+3q0Vq471pWJ9qxkrNpfHLcDsXM1jpHtY2IySFoBcaygBuh7ydjsq/MXDzhZWAP6WKVhcx1iw5uXM0kaEdYG1geCcXmwGKiljZ0zQx0U0TTlcWnKbZehcCzY+I7bVxzJzM7H4lmXDyQQxRu0cGBz5HltkhpIAAZW62jl8ik8fjZ77lYV+znXV6071rRMaK43w4aaTwjTwxC3rDwx0OiliFDQB4FA7iib7Ba0CU/9b4fWWvjEVZTY/wC4XT5VaRT6ufxcvO+np1ERea9EREQEREBERAREQQiKUEIpUICKVCApREBUcZ8270SqyoY75t3olBicGes30/sOXHsGM0r26fOvslubTpHk0O+guv4A9dvpfYcuPcHxTY8RI95eGtkkssZnIPSSZb0Nan6FPfGdK9co2vuMYeJrOkieXC8vklutWa6os+HishwLlyHFQteS/NRunDU9umU6Cxqtf4vjWG2xOaWVYtrg7MXa3bR3uKyvK2IiEWV0rGusnV1buB8nMNbaPatvF52pPJrGHFfLrr0s8dw1rMR8XY5rWntc0Fw0N6DfZYPjXDXQSdZ5fffpXqvRZHFuJxtgg29pBzAmgBQvzD6Va80E5xeWvwauyO91nddGSv1cU8aZppDS53ffQ/SN94XTuEMY7rSuDWDchlm7IFmjQ9S5binffLf0g94XTuD4yNkDmzF4znTqOLHAEk24NJ3r2LhycuE8XTSK845fpT4lA1kjGhxyuykmspp3gQP+FbG7lKB0XS3JoLqw6tL16vdrVrS+J4rpHauaRmIsAjq3uRQ1NkrbWYuMwHJK3NkIoSX1suW/Kqtjt2etdPjxa2ON+2lMGK9revwxHB+F/GHujbI1haaGVtnt8dBQX1xzgbsNRe8y3p5RFDcb9m+xVLk4HpnVl0bWuoJzWC6taOX6Vc87yPuPPR3JDby5tNLJPcT6108etvJnJSLcFg3ASviY8NjLHA5MzWk5b7LF13Fa8z+eeHDTTEQjQZf6cLecA2SWYudI1p6CMsazUMaS+rrZxsnv+haM3+e8CN6xUY9mI+heZXJkm1seSI3GndwrExenqXqFERGoiIgIiICIiAiIgIiIChSiCEUoghSiICt8f80/0SrhW/EPmn+iUGF4ceu30vsuXEcPE580wY9zCJX6tzWSZXUBRHcV2zhZ+Ub6X2XLivB5ZBiMUYi3M17yAXZTXSSA5fzqOivWdbUtG9KvEsFPCwiWSQitWuzjSx2OWKjxTmihly3dOYxwJ76cFm+IY4zYWRzB8i1rcpLrp19YMzHMdxelWtUEvq8Tv6ltjtyjtjkrqel8JADmLWnW6do0+YDZWEmIzPNCq8XEb/nEqXSfxP1BWcb7efN9am6Mcdsfiz8u39IF0DheAmmaDDJI27IazOdAaJOU94K55jD8sPTXRuC40x4aN7spizuEgzEHMHnJmA1yWfNe/YsuWobTXcwsuKRyMpsr3P1NXm0IoEEO27FbHFOLcjspFULYwuA8HVY9qveZpnlkL5Lt2arIL3N6uUvo2DVb0dlgul9XgNStaW3DC8anpkIZwy7aw2NLLswPe0tIr+C+5sWHkFzDobIMkhBHaA1xOX1LGiWttPf7U6RXU0zGGx7YnExmdl75ZGO/9medYzBuB4zgC3NXxmHyqv54b0qXSr54M6+L4D+sw/5wWWSI7n8tsczuI/D1ciIud0CIiAiIgIiICIiAiIgKFKhARSoQSiIgK14n8y/0T7ldK14r8xJ6B9yDA8GNyN9L7Ll57lxnRYyZ3ynzsoOR/Rn5x1a0e3sIIXoDgJ+UHpfZcuH8D4C3H4/ExPe9tSyZQwAlzjK4Aa6dhUxMRG5Z3nUbWPEOM9IzIx0wBPWa4xltb6FrQ4m9ddNFjhJ27eJ39S2bmHlGLD4d88U7nFldV7GiwSAaIO+vcvrg/IhxGHjn+MNYZG5svRl1A7Wcw1rwWuKYv/gx5xPe2rmX/hKpYZ1uPm+tZ3GcBmZi24Bskbi+nh5FN0Y8WdCRQD9Nb0Vhj+CPwj6e6N16AsLj7bAVrRK9dMFjT8qPSWwcM4oImlpEpBN9WTKNu1rmkHs9i13Gn5Qekt85V5QjxmFOIklkaQ42GNaWtGbILvvNrKbVrG5Wvbj2wfEuI9M4HNIWgaZ8l2fKrIAK21q9Fa9L6vDtWZ5j5cbhpYY4pukEzstuaGlpzNGtHUdb6FnD8G5GrMUy/GEj6cxWmP7xurLlE9tLEqdJ6ysvwPl2fHuljbJEzoMrCX2NnPDQ0taSdn6+ZU+Y+V5sA0PkdE9rnZPknOJDqJF5mjeiran2ljDJ/wA/cFW5dN8WwG//AHMO/wClas//ACbcQqwyHUbCZt+bWtfWte5aaW8XwTXCnNxcTXDuImAIPrBWU5K2jqWsUms9w9bIiLNoIiICIiAiIgIiICIiAiKEEooRBKKFKArPi/zEnoH3K8Vnxj5iT0He5BrfL7vlQPH7JXHeUmuHEMRJG7K9s73N13yyusV2jv8AOuu8vO++GjwPuXPX/BvjmTySCKKQOkkcLfG4EOe4i2uI7xuqZaTek1idMc+Ob0msTqX3zXwqJ2HOR0zc3lteW0LcMoYa17d1uXIUTsNgI21I9jhma5uU02g0h3cQWladPyVjaAGDDSO2N2HHvm8/tV7w/guOhbXxKY+OaDfvGWdPGpOOsxbvbHDgtSO57/hR5g4EX8T+NMcQ4A0wgbHP29mjtvBajzk05wXWDt4bG69a27E8Fxl5zh8VY12ade+w8rSOZ2yB/wAqyRmv4ZcdfC11zk3GmsY5id7ahjfL/tFdT5BhrCltuLJLbI1p6wIdma4XpYNGjuCuV41wDwTtm1Wa4fzJDHo6PODvmYx3s6wIXH5GOb11E6V8jFbJWIrOm8cw8FY7FQhskoaJAYy8tB3Zq6hta6vI5zcP0D2yA9EWX1cpdky2Dr5/qXno81QZrDJGjubGyuzves3D8IOHyZPlW+IZR32NSV4bLXx946RWe0Y8Nq01vts/KvA3YaaZ8bi8SPzPBG2rzpW51Op7lb8/8KLoY+sWgyZ3Fwu39bTs7LWvYTnXDMcXCSXXTZ7NO62m1R4vzdBOAOlfQ2DjK8DvrMF0Tm3TSYxWi+99NxjxL58TFIWvc6KspBIY3M11uIujpp27rnXCWkcegB3+6DSfXiL+tZHDc1wRtqOWRrq3D5KvvylmnqKxPLkzX8YwTmuzXiobOu/Sje+1eR4fj5MVrcp3HWnsed5OPNrhGtPWqIi7nAIiICIiAiIgIiICIiAoUqEEooRBKIiArTiouCQaDqHU7bdqu1Qx0OeN7Pxmke0INT4HEBiGnMw9V2gJvz7bLbFp0UBwuKw73+TIXxX3OLczb8+Ry3FTCBERSLbFv6hXCfhSd126E9Y7eZd3xcfUK4vz3gDNLlG4df0FI9kuP8QOvdqVZrNcyYB0MhY7wcPMf9wfYsKkkCloUK84U1rpA19AHYnYHstEqM0Bb5QA32IOo3Bo6HVUVtPF+HRwxFzgLJJaC6yXOrbw0WrICz3If86YL+tQ/wCa1YFbT8GGCdPxfBsaLqdrz4Nj+UcfY1QPXSIigEREBERAREQEREBERAUKUQFCIglRalQgjOF8mUeK+6SkGC49hTI2mMEosOyO6vWabBB7DYVDD8RxLRTsM/8AaRE+3NqtkpKCDAfdab/xZP14v9Sj7rzf+LJ+vF/qWfoKcoQa5LxWYivisn68X+paRx3g2Kmkzsw7h53xj7S6zlCZAg4BxPknHTeXhmP0IBMjA5t9xB8Frp+CbHnaKv7yM/WvUOQdwTIO4Kdo08vfyScQ/Jj9pH+9SPgi4h+TH7SP969QZB3JlCbS8wn4IuIn+jH7SP8Aen8kHEPyY/aR/vXp/KlJseYmfA7xAn5to8TIz6ius/Bh8HcfCc08jukxD25c1dWNu5azvJ0s6LolJSgfIlCkPCmkpAtSlIgIiICIiAiKE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7" name="タイトル 1"/>
          <p:cNvSpPr>
            <a:spLocks noGrp="1"/>
          </p:cNvSpPr>
          <p:nvPr>
            <p:ph type="title"/>
          </p:nvPr>
        </p:nvSpPr>
        <p:spPr>
          <a:xfrm>
            <a:off x="42" y="163468"/>
            <a:ext cx="8089060" cy="490022"/>
          </a:xfrm>
        </p:spPr>
        <p:txBody>
          <a:bodyPr/>
          <a:lstStyle/>
          <a:p>
            <a:r>
              <a:rPr kumimoji="1" lang="ja-JP" altLang="en-US" dirty="0" smtClean="0"/>
              <a:t>リリース～現在までの経緯</a:t>
            </a:r>
            <a:endParaRPr kumimoji="1" lang="ja-JP" altLang="en-US" dirty="0"/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387438"/>
              </p:ext>
            </p:extLst>
          </p:nvPr>
        </p:nvGraphicFramePr>
        <p:xfrm>
          <a:off x="272480" y="1301120"/>
          <a:ext cx="8064895" cy="195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288"/>
                <a:gridCol w="1560005"/>
                <a:gridCol w="1934219"/>
                <a:gridCol w="1800200"/>
                <a:gridCol w="1656183"/>
              </a:tblGrid>
              <a:tr h="504056"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2015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年現在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  <a:tr h="1448936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出来事</a:t>
                      </a:r>
                      <a:endParaRPr kumimoji="1" lang="en-US" altLang="ja-JP" sz="18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SAMBA2</a:t>
                      </a:r>
                    </a:p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正式リリース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専属営業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名と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開発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名の専門部署を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設立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マイナーバージョンアップを実施（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Amazon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AOS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様と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ストレージサービス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社共同セミナーを実施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受注件数が本来の予定数値に近づき始める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角丸四角形 18"/>
          <p:cNvSpPr/>
          <p:nvPr/>
        </p:nvSpPr>
        <p:spPr>
          <a:xfrm>
            <a:off x="128464" y="764704"/>
            <a:ext cx="6264696" cy="5040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SAMBA Ver2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リリースまで</a:t>
            </a:r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endParaRPr kumimoji="1"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244351" y="3573016"/>
            <a:ext cx="7516961" cy="23762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●リリース遅れた要因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仕様確定・開発範囲の意思決定・予算決定が遅れてしまった！</a:t>
            </a:r>
            <a:endParaRPr kumimoji="1"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開発リソースが少なすぎた（←これが一番）</a:t>
            </a:r>
            <a:endParaRPr kumimoji="1"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451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1936</TotalTime>
  <Words>698</Words>
  <Application>Microsoft Office PowerPoint</Application>
  <PresentationFormat>A4 210 x 297 mm</PresentationFormat>
  <Paragraphs>150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Meiryo UI</vt:lpstr>
      <vt:lpstr>ＭＳ Ｐゴシック</vt:lpstr>
      <vt:lpstr>Arial</vt:lpstr>
      <vt:lpstr>Calibri</vt:lpstr>
      <vt:lpstr>Wingdings</vt:lpstr>
      <vt:lpstr>Office テーマ</vt:lpstr>
      <vt:lpstr>ニッポンクラウドワーキンググループ 第1回　クラウドサービス部会資料 ～セキュアSAMBA～</vt:lpstr>
      <vt:lpstr>PowerPoint プレゼンテーション</vt:lpstr>
      <vt:lpstr>セキュアSAMBAとは？</vt:lpstr>
      <vt:lpstr>セキュアSAMBAとは？</vt:lpstr>
      <vt:lpstr>ドラッグ&amp;ドロップで簡単操作（PCクライアント）</vt:lpstr>
      <vt:lpstr>ウェブブラウザからもアクセス可能（ウェブブラウザ）</vt:lpstr>
      <vt:lpstr>PowerPoint プレゼンテーション</vt:lpstr>
      <vt:lpstr>構想～リリースまでの経緯</vt:lpstr>
      <vt:lpstr>リリース～現在までの経緯</vt:lpstr>
      <vt:lpstr>開発リソースについての反省点</vt:lpstr>
    </vt:vector>
  </TitlesOfParts>
  <Company>スターティア株式会社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my.iguchi</dc:creator>
  <cp:lastModifiedBy>kobori</cp:lastModifiedBy>
  <cp:revision>67</cp:revision>
  <dcterms:created xsi:type="dcterms:W3CDTF">2014-05-15T06:06:02Z</dcterms:created>
  <dcterms:modified xsi:type="dcterms:W3CDTF">2015-03-10T05:36:15Z</dcterms:modified>
</cp:coreProperties>
</file>