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3"/>
  </p:notesMasterIdLst>
  <p:handoutMasterIdLst>
    <p:handoutMasterId r:id="rId14"/>
  </p:handoutMasterIdLst>
  <p:sldIdLst>
    <p:sldId id="310" r:id="rId2"/>
    <p:sldId id="297" r:id="rId3"/>
    <p:sldId id="307" r:id="rId4"/>
    <p:sldId id="303" r:id="rId5"/>
    <p:sldId id="305" r:id="rId6"/>
    <p:sldId id="302" r:id="rId7"/>
    <p:sldId id="301" r:id="rId8"/>
    <p:sldId id="311" r:id="rId9"/>
    <p:sldId id="312" r:id="rId10"/>
    <p:sldId id="313" r:id="rId11"/>
    <p:sldId id="309" r:id="rId12"/>
  </p:sldIdLst>
  <p:sldSz cx="9144000" cy="6858000" type="screen4x3"/>
  <p:notesSz cx="9939338" cy="68072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FFF"/>
    <a:srgbClr val="FF3300"/>
    <a:srgbClr val="0000FF"/>
    <a:srgbClr val="0066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3" autoAdjust="0"/>
    <p:restoredTop sz="89787" autoAdjust="0"/>
  </p:normalViewPr>
  <p:slideViewPr>
    <p:cSldViewPr>
      <p:cViewPr>
        <p:scale>
          <a:sx n="80" d="100"/>
          <a:sy n="80" d="100"/>
        </p:scale>
        <p:origin x="-12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BCFA8-5107-4A15-8460-1B9B133BFECD}" type="datetimeFigureOut">
              <a:rPr kumimoji="1" lang="ja-JP" altLang="en-US" smtClean="0"/>
              <a:t>2013/12/6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DD2C-8EF6-46A2-BE76-013DC40D8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212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7047" cy="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992" y="0"/>
            <a:ext cx="4307047" cy="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20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0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34" y="3233420"/>
            <a:ext cx="7951470" cy="30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5659"/>
            <a:ext cx="4307047" cy="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992" y="6465659"/>
            <a:ext cx="4307047" cy="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4847ACE-1DCD-4F0E-A73E-8E5FBCDD10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145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2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11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3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4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5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6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7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8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9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BB9A4A5-207C-4C02-A559-3A1895C08D44}" type="slidenum">
              <a:rPr lang="en-US" altLang="ja-JP">
                <a:latin typeface="Arial" charset="0"/>
              </a:rPr>
              <a:pPr eaLnBrk="1" hangingPunct="1"/>
              <a:t>10</a:t>
            </a:fld>
            <a:endParaRPr lang="en-US" altLang="ja-JP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1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20791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74024" y="6165304"/>
            <a:ext cx="1090464" cy="5794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A2970-E061-400F-92B1-10D8F0839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4070721" y="6487368"/>
            <a:ext cx="5757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Copyright © </a:t>
            </a:r>
            <a:r>
              <a:rPr lang="en-US" altLang="ja-JP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2013</a:t>
            </a:r>
            <a:r>
              <a:rPr lang="ja-JP" alt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　</a:t>
            </a:r>
            <a:r>
              <a:rPr lang="en-US" altLang="ja-JP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ARK Information Systems Inc. All Rights Reserved.</a:t>
            </a:r>
            <a:endParaRPr lang="ja-JP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655665"/>
      </p:ext>
    </p:extLst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C486-0486-4818-8E4A-E98C15EF95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628431"/>
      </p:ext>
    </p:extLst>
  </p:cSld>
  <p:clrMapOvr>
    <a:masterClrMapping/>
  </p:clrMapOvr>
  <p:transition spd="med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FDE8-BBE5-4613-B423-20EEA03720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97964"/>
      </p:ext>
    </p:extLst>
  </p:cSld>
  <p:clrMapOvr>
    <a:masterClrMapping/>
  </p:clrMapOvr>
  <p:transition spd="med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6817-A96B-47D6-9313-6A68D0E165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4070721" y="6487368"/>
            <a:ext cx="5757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Copyright © </a:t>
            </a:r>
            <a:r>
              <a:rPr lang="en-US" altLang="ja-JP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2013</a:t>
            </a:r>
            <a:r>
              <a:rPr lang="ja-JP" alt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　</a:t>
            </a:r>
            <a:r>
              <a:rPr lang="en-US" altLang="ja-JP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ARK Information Systems Inc. All Rights Reserved.</a:t>
            </a:r>
            <a:endParaRPr lang="ja-JP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485378"/>
      </p:ext>
    </p:extLst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49E3-374A-4A5E-8896-29459C6A97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7536601"/>
      </p:ext>
    </p:extLst>
  </p:cSld>
  <p:clrMapOvr>
    <a:masterClrMapping/>
  </p:clrMapOvr>
  <p:transition spd="med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1E66-EB81-4939-A5FD-9C3DAFE79F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2825389"/>
      </p:ext>
    </p:extLst>
  </p:cSld>
  <p:clrMapOvr>
    <a:masterClrMapping/>
  </p:clrMapOvr>
  <p:transition spd="med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B85E-DF42-4F36-B8DD-C7F64D9369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9322501"/>
      </p:ext>
    </p:extLst>
  </p:cSld>
  <p:clrMapOvr>
    <a:masterClrMapping/>
  </p:clrMapOvr>
  <p:transition spd="med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7659B-1F30-4A86-BCA4-4C2FA80691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531113"/>
      </p:ext>
    </p:extLst>
  </p:cSld>
  <p:clrMapOvr>
    <a:masterClrMapping/>
  </p:clrMapOvr>
  <p:transition spd="med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0EDC-1441-4F39-AD72-20D5A1383B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2329"/>
      </p:ext>
    </p:extLst>
  </p:cSld>
  <p:clrMapOvr>
    <a:masterClrMapping/>
  </p:clrMapOvr>
  <p:transition spd="med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DE2F-14F6-4174-9A56-E36B54464F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8668014"/>
      </p:ext>
    </p:extLst>
  </p:cSld>
  <p:clrMapOvr>
    <a:masterClrMapping/>
  </p:clrMapOvr>
  <p:transition spd="med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EA4A-563B-46C4-A3CC-BA4A93ED9E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9099071"/>
      </p:ext>
    </p:extLst>
  </p:cSld>
  <p:clrMapOvr>
    <a:masterClrMapping/>
  </p:clrMapOvr>
  <p:transition spd="med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0685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5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5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5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5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5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5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5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5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6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7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8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8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8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8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88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0688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688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0688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8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8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F8112B8B-9098-4511-9BFD-86254AF7A7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med" advClick="0" advTm="600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 smtClean="0"/>
              <a:t>2013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12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日</a:t>
            </a:r>
            <a:endParaRPr lang="en-US" altLang="ja-JP" sz="2000" dirty="0" smtClean="0"/>
          </a:p>
          <a:p>
            <a:r>
              <a:rPr lang="ja-JP" altLang="en-US" sz="2000" dirty="0" smtClean="0"/>
              <a:t>第</a:t>
            </a:r>
            <a:r>
              <a:rPr lang="en-US" altLang="ja-JP" sz="2000" dirty="0" smtClean="0"/>
              <a:t>19</a:t>
            </a:r>
            <a:r>
              <a:rPr lang="ja-JP" altLang="en-US" sz="2000" dirty="0" smtClean="0"/>
              <a:t>回ＮＣＷＧ会合　メンバー発表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株式会社アーク情報システム</a:t>
            </a:r>
            <a:endParaRPr kumimoji="1" lang="ja-JP" altLang="en-US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1412776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800" b="1" kern="0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ＴＤＡＰ</a:t>
            </a:r>
            <a:r>
              <a:rPr lang="en-US" altLang="ja-JP" sz="4800" b="1" kern="0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Ⅲ</a:t>
            </a:r>
            <a:r>
              <a:rPr lang="ja-JP" altLang="en-US" sz="4800" b="1" kern="0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を</a:t>
            </a:r>
            <a:r>
              <a:rPr lang="en-US" altLang="ja-JP" sz="4800" b="1" kern="0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/>
            </a:r>
            <a:br>
              <a:rPr lang="en-US" altLang="ja-JP" sz="4800" b="1" kern="0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</a:br>
            <a:r>
              <a:rPr lang="ja-JP" altLang="en-US" sz="4800" b="1" kern="0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クラウドで動かしました</a:t>
            </a:r>
            <a:endParaRPr lang="en-US" altLang="ja-JP" sz="4800" b="1" kern="0" dirty="0" smtClean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2970-E061-400F-92B1-10D8F0839C9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9469014"/>
      </p:ext>
    </p:extLst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弊社パッケージ製品のクラウドサービス化</a:t>
            </a:r>
          </a:p>
        </p:txBody>
      </p:sp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502125"/>
          </a:xfrm>
        </p:spPr>
        <p:txBody>
          <a:bodyPr/>
          <a:lstStyle/>
          <a:p>
            <a:pPr lvl="1" indent="-342900" eaLnBrk="1" hangingPunct="1">
              <a:defRPr/>
            </a:pPr>
            <a:endParaRPr lang="en-US" altLang="ja-JP" sz="24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endParaRPr lang="en-US" altLang="ja-JP" sz="2800" b="1" dirty="0" smtClean="0">
              <a:ea typeface="ＭＳ Ｐ明朝" pitchFamily="18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844824"/>
            <a:ext cx="8229600" cy="45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2800" b="1" kern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「革命シリーズ」　</a:t>
            </a:r>
            <a:r>
              <a:rPr lang="en-US" altLang="ja-JP" sz="2800" b="1" kern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HD</a:t>
            </a:r>
            <a:r>
              <a:rPr lang="ja-JP" altLang="en-US" sz="2800" b="1" kern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革命</a:t>
            </a:r>
            <a:r>
              <a:rPr lang="en-US" altLang="ja-JP" sz="2800" b="1" kern="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BackUp</a:t>
            </a:r>
            <a:endParaRPr lang="en-US" altLang="ja-JP" sz="2800" b="1" kern="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defRPr/>
            </a:pPr>
            <a:endParaRPr lang="en-US" altLang="ja-JP" sz="2800" b="1" kern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販売管理</a:t>
            </a:r>
            <a:r>
              <a:rPr lang="ja-JP" altLang="en-US" sz="2800" b="1" kern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システム　</a:t>
            </a:r>
            <a:r>
              <a:rPr lang="en-US" altLang="ja-JP" sz="2800" b="1" kern="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SalesCube</a:t>
            </a:r>
            <a:endParaRPr lang="en-US" altLang="ja-JP" sz="2800" b="1" kern="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defRPr/>
            </a:pPr>
            <a:endParaRPr lang="en-US" altLang="ja-JP" sz="2800" b="1" kern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defRPr/>
            </a:pPr>
            <a:endParaRPr lang="en-US" altLang="ja-JP" sz="2800" b="1" kern="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648"/>
            <a:ext cx="8229600" cy="5870277"/>
          </a:xfrm>
        </p:spPr>
        <p:txBody>
          <a:bodyPr anchor="ctr"/>
          <a:lstStyle/>
          <a:p>
            <a:pPr marL="0" indent="0" algn="ctr" eaLnBrk="1" hangingPunct="1">
              <a:buNone/>
              <a:defRPr/>
            </a:pPr>
            <a:r>
              <a:rPr lang="ja-JP" altLang="en-US" sz="3600" b="1" dirty="0" smtClean="0">
                <a:ea typeface="ＭＳ Ｐ明朝" pitchFamily="18" charset="-128"/>
              </a:rPr>
              <a:t>ご清聴ありがとうございました</a:t>
            </a:r>
            <a:endParaRPr lang="en-US" altLang="ja-JP" sz="3600" b="1" dirty="0" smtClean="0">
              <a:ea typeface="ＭＳ Ｐ明朝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54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会社概要</a:t>
            </a:r>
            <a:endParaRPr lang="en-US" altLang="ja-JP" sz="3600" b="1" dirty="0" smtClean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ja-JP" altLang="en-US" sz="2400" dirty="0" smtClean="0">
                <a:latin typeface="メイリオ"/>
              </a:rPr>
              <a:t>名       称</a:t>
            </a:r>
            <a:r>
              <a:rPr lang="ja-JP" altLang="en-US" sz="2400" dirty="0">
                <a:latin typeface="メイリオ"/>
              </a:rPr>
              <a:t>　　</a:t>
            </a:r>
            <a:r>
              <a:rPr lang="ja-JP" altLang="en-US" sz="2400" dirty="0" smtClean="0">
                <a:latin typeface="メイリオ"/>
              </a:rPr>
              <a:t> 株式</a:t>
            </a:r>
            <a:r>
              <a:rPr lang="ja-JP" altLang="en-US" sz="2400" dirty="0">
                <a:latin typeface="メイリオ"/>
              </a:rPr>
              <a:t>会社アーク情報</a:t>
            </a:r>
            <a:r>
              <a:rPr lang="ja-JP" altLang="en-US" sz="2400" dirty="0" smtClean="0">
                <a:latin typeface="メイリオ"/>
              </a:rPr>
              <a:t>システム</a:t>
            </a:r>
            <a:endParaRPr lang="en-US" altLang="ja-JP" sz="2400" dirty="0">
              <a:latin typeface="メイリオ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400" dirty="0">
                <a:latin typeface="メイリオ"/>
              </a:rPr>
              <a:t>設     </a:t>
            </a:r>
            <a:r>
              <a:rPr lang="ja-JP" altLang="en-US" sz="2400" dirty="0" smtClean="0">
                <a:latin typeface="メイリオ"/>
              </a:rPr>
              <a:t>  立</a:t>
            </a:r>
            <a:r>
              <a:rPr lang="ja-JP" altLang="en-US" sz="2400" dirty="0">
                <a:latin typeface="メイリオ"/>
              </a:rPr>
              <a:t>　　</a:t>
            </a:r>
            <a:r>
              <a:rPr lang="ja-JP" altLang="en-US" sz="2400" dirty="0" smtClean="0">
                <a:latin typeface="メイリオ"/>
              </a:rPr>
              <a:t> </a:t>
            </a:r>
            <a:r>
              <a:rPr lang="en-US" altLang="ja-JP" sz="2400" dirty="0" smtClean="0">
                <a:latin typeface="メイリオ"/>
              </a:rPr>
              <a:t>1987</a:t>
            </a:r>
            <a:r>
              <a:rPr lang="ja-JP" altLang="en-US" sz="2400" dirty="0">
                <a:latin typeface="メイリオ"/>
              </a:rPr>
              <a:t>年</a:t>
            </a:r>
            <a:r>
              <a:rPr lang="en-US" altLang="ja-JP" sz="2400" dirty="0">
                <a:latin typeface="メイリオ"/>
              </a:rPr>
              <a:t>10</a:t>
            </a:r>
            <a:r>
              <a:rPr lang="ja-JP" altLang="en-US" sz="2400" dirty="0">
                <a:latin typeface="メイリオ"/>
              </a:rPr>
              <a:t>月</a:t>
            </a:r>
            <a:endParaRPr lang="en-US" altLang="ja-JP" sz="2400" dirty="0">
              <a:latin typeface="メイリオ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400" dirty="0">
                <a:latin typeface="メイリオ"/>
              </a:rPr>
              <a:t>資  </a:t>
            </a:r>
            <a:r>
              <a:rPr lang="ja-JP" altLang="en-US" sz="2400" dirty="0" smtClean="0">
                <a:latin typeface="メイリオ"/>
              </a:rPr>
              <a:t>本  金</a:t>
            </a:r>
            <a:r>
              <a:rPr lang="ja-JP" altLang="en-US" sz="2400" dirty="0">
                <a:latin typeface="メイリオ"/>
              </a:rPr>
              <a:t>　   </a:t>
            </a:r>
            <a:r>
              <a:rPr lang="en-US" altLang="ja-JP" sz="2400" dirty="0">
                <a:latin typeface="メイリオ"/>
              </a:rPr>
              <a:t>3</a:t>
            </a:r>
            <a:r>
              <a:rPr lang="ja-JP" altLang="en-US" sz="2400" dirty="0">
                <a:latin typeface="メイリオ"/>
              </a:rPr>
              <a:t>億</a:t>
            </a:r>
            <a:r>
              <a:rPr lang="en-US" altLang="ja-JP" sz="2400" dirty="0">
                <a:latin typeface="メイリオ"/>
              </a:rPr>
              <a:t>600</a:t>
            </a:r>
            <a:r>
              <a:rPr lang="ja-JP" altLang="en-US" sz="2400" dirty="0">
                <a:latin typeface="メイリオ"/>
              </a:rPr>
              <a:t>万円</a:t>
            </a:r>
            <a:endParaRPr lang="en-US" altLang="ja-JP" sz="2400" dirty="0">
              <a:latin typeface="メイリオ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400" dirty="0">
                <a:latin typeface="メイリオ"/>
              </a:rPr>
              <a:t>売 </a:t>
            </a:r>
            <a:r>
              <a:rPr lang="ja-JP" altLang="en-US" sz="2400" dirty="0" smtClean="0">
                <a:latin typeface="メイリオ"/>
              </a:rPr>
              <a:t> 上  高</a:t>
            </a:r>
            <a:r>
              <a:rPr lang="ja-JP" altLang="en-US" sz="2400" dirty="0">
                <a:latin typeface="メイリオ"/>
              </a:rPr>
              <a:t>　   </a:t>
            </a:r>
            <a:r>
              <a:rPr lang="en-US" altLang="ja-JP" sz="2400" dirty="0">
                <a:latin typeface="メイリオ"/>
              </a:rPr>
              <a:t>17</a:t>
            </a:r>
            <a:r>
              <a:rPr lang="ja-JP" altLang="en-US" sz="2400" dirty="0" smtClean="0">
                <a:latin typeface="メイリオ"/>
              </a:rPr>
              <a:t>億</a:t>
            </a:r>
            <a:r>
              <a:rPr lang="en-US" altLang="ja-JP" sz="2400" dirty="0" smtClean="0">
                <a:latin typeface="メイリオ"/>
              </a:rPr>
              <a:t>9,900</a:t>
            </a:r>
            <a:r>
              <a:rPr lang="ja-JP" altLang="en-US" sz="2400" dirty="0">
                <a:latin typeface="メイリオ"/>
              </a:rPr>
              <a:t>万円（</a:t>
            </a:r>
            <a:r>
              <a:rPr lang="en-US" altLang="ja-JP" sz="2400" dirty="0" smtClean="0">
                <a:latin typeface="メイリオ"/>
              </a:rPr>
              <a:t>2013</a:t>
            </a:r>
            <a:r>
              <a:rPr lang="ja-JP" altLang="en-US" sz="2400" dirty="0" smtClean="0">
                <a:latin typeface="メイリオ"/>
              </a:rPr>
              <a:t>年</a:t>
            </a:r>
            <a:r>
              <a:rPr lang="en-US" altLang="ja-JP" sz="2400" dirty="0">
                <a:latin typeface="メイリオ"/>
              </a:rPr>
              <a:t>6</a:t>
            </a:r>
            <a:r>
              <a:rPr lang="ja-JP" altLang="en-US" sz="2400" dirty="0">
                <a:latin typeface="メイリオ"/>
              </a:rPr>
              <a:t>月）</a:t>
            </a:r>
            <a:endParaRPr lang="en-US" altLang="ja-JP" sz="2400" dirty="0">
              <a:latin typeface="メイリオ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400" spc="150" dirty="0" smtClean="0">
                <a:latin typeface="メイリオ"/>
              </a:rPr>
              <a:t>従業員数</a:t>
            </a:r>
            <a:r>
              <a:rPr lang="ja-JP" altLang="en-US" sz="2400" dirty="0">
                <a:latin typeface="メイリオ"/>
              </a:rPr>
              <a:t>　   </a:t>
            </a:r>
            <a:r>
              <a:rPr lang="en-US" altLang="ja-JP" sz="2400" dirty="0" smtClean="0">
                <a:latin typeface="メイリオ"/>
              </a:rPr>
              <a:t>136</a:t>
            </a:r>
            <a:r>
              <a:rPr lang="ja-JP" altLang="en-US" sz="2400" dirty="0" smtClean="0">
                <a:latin typeface="メイリオ"/>
              </a:rPr>
              <a:t>名</a:t>
            </a:r>
            <a:r>
              <a:rPr lang="ja-JP" altLang="en-US" sz="2400" dirty="0">
                <a:latin typeface="メイリオ"/>
              </a:rPr>
              <a:t>（</a:t>
            </a:r>
            <a:r>
              <a:rPr lang="en-US" altLang="ja-JP" sz="2400" dirty="0" smtClean="0">
                <a:latin typeface="メイリオ"/>
              </a:rPr>
              <a:t>2013</a:t>
            </a:r>
            <a:r>
              <a:rPr lang="ja-JP" altLang="en-US" sz="2400" dirty="0" smtClean="0">
                <a:latin typeface="メイリオ"/>
              </a:rPr>
              <a:t>年</a:t>
            </a:r>
            <a:r>
              <a:rPr lang="en-US" altLang="ja-JP" sz="2400" dirty="0" smtClean="0">
                <a:latin typeface="メイリオ"/>
              </a:rPr>
              <a:t>10</a:t>
            </a:r>
            <a:r>
              <a:rPr lang="ja-JP" altLang="en-US" sz="2400" dirty="0" smtClean="0">
                <a:latin typeface="メイリオ"/>
              </a:rPr>
              <a:t>月）</a:t>
            </a:r>
            <a:endParaRPr lang="en-US" altLang="ja-JP" sz="2400" dirty="0">
              <a:latin typeface="メイリオ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400" dirty="0">
                <a:latin typeface="メイリオ"/>
              </a:rPr>
              <a:t>事  </a:t>
            </a:r>
            <a:r>
              <a:rPr lang="ja-JP" altLang="en-US" sz="2400" dirty="0" smtClean="0">
                <a:latin typeface="メイリオ"/>
              </a:rPr>
              <a:t>業  所</a:t>
            </a:r>
            <a:r>
              <a:rPr lang="ja-JP" altLang="en-US" sz="2400" dirty="0">
                <a:latin typeface="メイリオ"/>
              </a:rPr>
              <a:t>　   </a:t>
            </a:r>
            <a:endParaRPr lang="en-US" altLang="ja-JP" sz="2400" dirty="0" smtClean="0">
              <a:latin typeface="メイリオ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400" dirty="0">
                <a:latin typeface="メイリオ"/>
              </a:rPr>
              <a:t>　</a:t>
            </a:r>
            <a:r>
              <a:rPr lang="ja-JP" altLang="en-US" sz="2400" dirty="0" smtClean="0">
                <a:latin typeface="メイリオ"/>
              </a:rPr>
              <a:t>本社</a:t>
            </a:r>
            <a:r>
              <a:rPr lang="ja-JP" altLang="en-US" sz="2400" dirty="0">
                <a:latin typeface="メイリオ"/>
              </a:rPr>
              <a:t>：東京都千代田区五番町</a:t>
            </a:r>
            <a:r>
              <a:rPr lang="en-US" altLang="ja-JP" sz="2400" dirty="0">
                <a:latin typeface="メイリオ"/>
              </a:rPr>
              <a:t>4-2 </a:t>
            </a:r>
            <a:r>
              <a:rPr lang="ja-JP" altLang="en-US" sz="2400" dirty="0">
                <a:latin typeface="メイリオ"/>
              </a:rPr>
              <a:t>東プレビル</a:t>
            </a:r>
            <a:endParaRPr lang="en-US" altLang="ja-JP" sz="2400" dirty="0">
              <a:latin typeface="メイリオ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400" dirty="0">
                <a:latin typeface="メイリオ"/>
              </a:rPr>
              <a:t>　</a:t>
            </a:r>
            <a:r>
              <a:rPr lang="ja-JP" altLang="en-US" sz="2400" dirty="0" smtClean="0">
                <a:latin typeface="メイリオ"/>
              </a:rPr>
              <a:t>先端</a:t>
            </a:r>
            <a:r>
              <a:rPr lang="ja-JP" altLang="en-US" sz="2400" dirty="0">
                <a:latin typeface="メイリオ"/>
              </a:rPr>
              <a:t>技術センター：神奈川県横浜市港北区新横浜</a:t>
            </a:r>
            <a:r>
              <a:rPr lang="en-US" altLang="ja-JP" sz="2400" dirty="0">
                <a:latin typeface="メイリオ"/>
              </a:rPr>
              <a:t>3-22-17</a:t>
            </a:r>
          </a:p>
          <a:p>
            <a:pPr algn="l" eaLnBrk="1" hangingPunct="1">
              <a:defRPr/>
            </a:pPr>
            <a:endParaRPr lang="ja-JP" altLang="en-US" b="1" dirty="0" smtClean="0">
              <a:ea typeface="ＭＳ Ｐ明朝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9727" y="1484784"/>
            <a:ext cx="8280745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業務内容</a:t>
            </a:r>
            <a:endParaRPr lang="en-US" altLang="ja-JP" sz="3600" b="1" dirty="0" smtClean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571150" y="1844501"/>
            <a:ext cx="8321331" cy="3987800"/>
            <a:chOff x="571150" y="1844501"/>
            <a:chExt cx="8321331" cy="3987800"/>
          </a:xfrm>
        </p:grpSpPr>
        <p:sp>
          <p:nvSpPr>
            <p:cNvPr id="11" name="Oval 31"/>
            <p:cNvSpPr>
              <a:spLocks noChangeArrowheads="1"/>
            </p:cNvSpPr>
            <p:nvPr/>
          </p:nvSpPr>
          <p:spPr bwMode="auto">
            <a:xfrm>
              <a:off x="3546921" y="2773188"/>
              <a:ext cx="2428875" cy="1785938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50000">
                  <a:srgbClr val="BECEFF"/>
                </a:gs>
                <a:gs pos="100000">
                  <a:srgbClr val="3366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/>
              <a:endParaRPr lang="ja-JP" altLang="ja-JP" sz="1200">
                <a:solidFill>
                  <a:schemeClr val="tx2"/>
                </a:solidFill>
                <a:latin typeface="ＭＳ Ｐゴシック" pitchFamily="50" charset="-128"/>
              </a:endParaRPr>
            </a:p>
          </p:txBody>
        </p:sp>
        <p:sp>
          <p:nvSpPr>
            <p:cNvPr id="12" name="Oval 39"/>
            <p:cNvSpPr>
              <a:spLocks noChangeArrowheads="1"/>
            </p:cNvSpPr>
            <p:nvPr/>
          </p:nvSpPr>
          <p:spPr bwMode="auto">
            <a:xfrm rot="20088400">
              <a:off x="5904359" y="3928888"/>
              <a:ext cx="2425700" cy="105886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D8BE"/>
                </a:gs>
                <a:gs pos="100000">
                  <a:srgbClr val="FF66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/>
              <a:endParaRPr lang="ja-JP" altLang="ja-JP" sz="1200">
                <a:solidFill>
                  <a:schemeClr val="tx2"/>
                </a:solidFill>
                <a:latin typeface="ＭＳ Ｐゴシック" pitchFamily="50" charset="-128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773753" y="3857451"/>
              <a:ext cx="2902703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ja-JP" altLang="en-US" sz="1800" b="1" i="1" u="sng" dirty="0" smtClean="0">
                  <a:solidFill>
                    <a:srgbClr val="FF0000"/>
                  </a:solidFill>
                  <a:latin typeface="ＭＳ Ｐゴシック" pitchFamily="50" charset="-128"/>
                </a:rPr>
                <a:t>マルチメディアソリューション</a:t>
              </a:r>
              <a:endParaRPr lang="ja-JP" altLang="en-US" sz="1800" b="1" i="1" u="sng" dirty="0">
                <a:solidFill>
                  <a:srgbClr val="FF0000"/>
                </a:solidFill>
                <a:latin typeface="ＭＳ Ｐゴシック" pitchFamily="50" charset="-128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6020715" y="4187920"/>
              <a:ext cx="2843212" cy="112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1400" b="1" dirty="0" smtClean="0">
                  <a:solidFill>
                    <a:srgbClr val="000000"/>
                  </a:solidFill>
                  <a:latin typeface="ＭＳ Ｐゴシック" pitchFamily="50" charset="-128"/>
                </a:rPr>
                <a:t>○映像／画像処理、ＣＧ（２Ｄ</a:t>
              </a:r>
              <a:r>
                <a:rPr lang="en-US" altLang="ja-JP" sz="1400" b="1" dirty="0" smtClean="0">
                  <a:solidFill>
                    <a:srgbClr val="000000"/>
                  </a:solidFill>
                  <a:latin typeface="ＭＳ Ｐゴシック" pitchFamily="50" charset="-128"/>
                </a:rPr>
                <a:t>/</a:t>
              </a:r>
              <a:r>
                <a:rPr lang="ja-JP" altLang="en-US" sz="1400" b="1" dirty="0" smtClean="0">
                  <a:solidFill>
                    <a:srgbClr val="000000"/>
                  </a:solidFill>
                  <a:latin typeface="ＭＳ Ｐゴシック" pitchFamily="50" charset="-128"/>
                </a:rPr>
                <a:t>３Ｄ）〇コンテンツ管理</a:t>
              </a:r>
              <a:endParaRPr lang="en-US" altLang="ja-JP" sz="1400" b="1" dirty="0" smtClean="0">
                <a:solidFill>
                  <a:srgbClr val="000000"/>
                </a:solidFill>
                <a:latin typeface="ＭＳ Ｐゴシック" pitchFamily="50" charset="-128"/>
              </a:endParaRPr>
            </a:p>
            <a:p>
              <a:r>
                <a:rPr lang="ja-JP" altLang="en-US" sz="1400" b="1" dirty="0" smtClean="0">
                  <a:solidFill>
                    <a:srgbClr val="000000"/>
                  </a:solidFill>
                  <a:latin typeface="ＭＳ Ｐゴシック" pitchFamily="50" charset="-128"/>
                </a:rPr>
                <a:t>〇ＧＰＧＰＵ</a:t>
              </a:r>
              <a:endParaRPr lang="ja-JP" altLang="en-US" sz="1400" b="1" dirty="0">
                <a:solidFill>
                  <a:srgbClr val="000000"/>
                </a:solidFill>
                <a:latin typeface="ＭＳ Ｐゴシック" pitchFamily="50" charset="-128"/>
              </a:endParaRPr>
            </a:p>
          </p:txBody>
        </p:sp>
        <p:grpSp>
          <p:nvGrpSpPr>
            <p:cNvPr id="15" name="グループ化 31"/>
            <p:cNvGrpSpPr>
              <a:grpSpLocks/>
            </p:cNvGrpSpPr>
            <p:nvPr/>
          </p:nvGrpSpPr>
          <p:grpSpPr bwMode="auto">
            <a:xfrm>
              <a:off x="5883722" y="1844501"/>
              <a:ext cx="3008759" cy="1058862"/>
              <a:chOff x="5148263" y="1341438"/>
              <a:chExt cx="3008059" cy="1058862"/>
            </a:xfrm>
          </p:grpSpPr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 rot="-1511600">
                <a:off x="5148263" y="1341438"/>
                <a:ext cx="2425700" cy="105886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BE"/>
                  </a:gs>
                  <a:gs pos="100000">
                    <a:srgbClr val="FFFF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/>
                <a:endParaRPr lang="ja-JP" altLang="ja-JP" sz="1200">
                  <a:solidFill>
                    <a:schemeClr val="tx2"/>
                  </a:solidFill>
                  <a:latin typeface="ＭＳ Ｐゴシック" pitchFamily="50" charset="-128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5708620" y="1341438"/>
                <a:ext cx="187325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ja-JP" altLang="en-US" sz="1800" b="1" i="1" u="sng" dirty="0">
                    <a:solidFill>
                      <a:srgbClr val="FF9900"/>
                    </a:solidFill>
                    <a:latin typeface="ＭＳ Ｐゴシック" pitchFamily="50" charset="-128"/>
                  </a:rPr>
                  <a:t>エンジニアリング</a:t>
                </a:r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5203994" y="1701801"/>
                <a:ext cx="295232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○ </a:t>
                </a:r>
                <a:r>
                  <a:rPr lang="ja-JP" altLang="en-US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「</a:t>
                </a:r>
                <a:r>
                  <a:rPr lang="en-US" altLang="ja-JP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SolidWorks</a:t>
                </a:r>
                <a:r>
                  <a:rPr lang="ja-JP" altLang="en-US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」カスタマイズ業務</a:t>
                </a:r>
              </a:p>
              <a:p>
                <a:r>
                  <a:rPr lang="ja-JP" altLang="en-US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○各種</a:t>
                </a:r>
                <a:r>
                  <a:rPr lang="en-US" altLang="ja-JP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CAD</a:t>
                </a:r>
                <a:r>
                  <a:rPr lang="ja-JP" altLang="en-US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･</a:t>
                </a:r>
                <a:r>
                  <a:rPr lang="en-US" altLang="ja-JP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CAE</a:t>
                </a:r>
                <a:r>
                  <a:rPr lang="ja-JP" altLang="en-US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システム開発業務</a:t>
                </a:r>
              </a:p>
            </p:txBody>
          </p:sp>
        </p:grpSp>
        <p:grpSp>
          <p:nvGrpSpPr>
            <p:cNvPr id="16" name="グループ化 28"/>
            <p:cNvGrpSpPr>
              <a:grpSpLocks/>
            </p:cNvGrpSpPr>
            <p:nvPr/>
          </p:nvGrpSpPr>
          <p:grpSpPr bwMode="auto">
            <a:xfrm>
              <a:off x="571150" y="4003501"/>
              <a:ext cx="3163637" cy="1130302"/>
              <a:chOff x="1763714" y="3429001"/>
              <a:chExt cx="2836037" cy="1130302"/>
            </a:xfrm>
          </p:grpSpPr>
          <p:sp>
            <p:nvSpPr>
              <p:cNvPr id="28" name="Oval 40"/>
              <p:cNvSpPr>
                <a:spLocks noChangeArrowheads="1"/>
              </p:cNvSpPr>
              <p:nvPr/>
            </p:nvSpPr>
            <p:spPr bwMode="auto">
              <a:xfrm rot="20088400">
                <a:off x="1763714" y="3500440"/>
                <a:ext cx="2425699" cy="105886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50000">
                    <a:srgbClr val="C5F0C5"/>
                  </a:gs>
                  <a:gs pos="100000">
                    <a:srgbClr val="33CC3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/>
                <a:endParaRPr lang="ja-JP" altLang="ja-JP" sz="1200">
                  <a:solidFill>
                    <a:schemeClr val="tx2"/>
                  </a:solidFill>
                  <a:latin typeface="ＭＳ Ｐゴシック" pitchFamily="50" charset="-128"/>
                </a:endParaRPr>
              </a:p>
            </p:txBody>
          </p:sp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1864491" y="3429001"/>
                <a:ext cx="2735260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ja-JP" altLang="en-US" sz="1800" b="1" i="1" u="sng" dirty="0" smtClean="0">
                    <a:solidFill>
                      <a:srgbClr val="00B050"/>
                    </a:solidFill>
                    <a:latin typeface="ＭＳ Ｐゴシック" pitchFamily="50" charset="-128"/>
                  </a:rPr>
                  <a:t>業務系</a:t>
                </a:r>
                <a:r>
                  <a:rPr lang="ja-JP" altLang="en-US" sz="1800" b="1" i="1" u="sng" dirty="0">
                    <a:solidFill>
                      <a:srgbClr val="00B050"/>
                    </a:solidFill>
                    <a:latin typeface="ＭＳ Ｐゴシック" pitchFamily="50" charset="-128"/>
                  </a:rPr>
                  <a:t>システム</a:t>
                </a: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1929042" y="3733021"/>
                <a:ext cx="2541606" cy="79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○ </a:t>
                </a:r>
                <a:r>
                  <a:rPr lang="en-US" altLang="ja-JP" sz="1400" b="1" dirty="0" smtClean="0">
                    <a:solidFill>
                      <a:srgbClr val="000000"/>
                    </a:solidFill>
                    <a:latin typeface="ＭＳ Ｐゴシック" pitchFamily="50" charset="-128"/>
                  </a:rPr>
                  <a:t>Salesforce.com</a:t>
                </a:r>
                <a:r>
                  <a:rPr lang="ja-JP" altLang="en-US" sz="1400" b="1" dirty="0" smtClean="0">
                    <a:solidFill>
                      <a:srgbClr val="000000"/>
                    </a:solidFill>
                    <a:latin typeface="ＭＳ Ｐゴシック" pitchFamily="50" charset="-128"/>
                  </a:rPr>
                  <a:t>導入、開発</a:t>
                </a:r>
                <a:endParaRPr lang="en-US" altLang="ja-JP" sz="1400" b="1" dirty="0" smtClean="0">
                  <a:solidFill>
                    <a:srgbClr val="000000"/>
                  </a:solidFill>
                  <a:latin typeface="ＭＳ Ｐゴシック" pitchFamily="50" charset="-128"/>
                </a:endParaRPr>
              </a:p>
              <a:p>
                <a:r>
                  <a:rPr lang="ja-JP" altLang="en-US" sz="1400" b="1" dirty="0" smtClean="0">
                    <a:solidFill>
                      <a:srgbClr val="000000"/>
                    </a:solidFill>
                    <a:latin typeface="ＭＳ Ｐゴシック" pitchFamily="50" charset="-128"/>
                  </a:rPr>
                  <a:t>○</a:t>
                </a:r>
                <a:r>
                  <a:rPr lang="ja-JP" altLang="en-US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販売管理</a:t>
                </a:r>
                <a:r>
                  <a:rPr lang="ja-JP" altLang="en-US" sz="1400" b="1" dirty="0" smtClean="0">
                    <a:solidFill>
                      <a:srgbClr val="000000"/>
                    </a:solidFill>
                    <a:latin typeface="ＭＳ Ｐゴシック" pitchFamily="50" charset="-128"/>
                  </a:rPr>
                  <a:t>システム「</a:t>
                </a:r>
                <a:r>
                  <a:rPr lang="en-US" altLang="ja-JP" sz="1400" b="1" dirty="0" err="1" smtClean="0">
                    <a:solidFill>
                      <a:srgbClr val="000000"/>
                    </a:solidFill>
                    <a:latin typeface="ＭＳ Ｐゴシック" pitchFamily="50" charset="-128"/>
                  </a:rPr>
                  <a:t>SalesCube</a:t>
                </a:r>
                <a:r>
                  <a:rPr lang="ja-JP" altLang="en-US" sz="1400" b="1" dirty="0" smtClean="0">
                    <a:solidFill>
                      <a:srgbClr val="000000"/>
                    </a:solidFill>
                    <a:latin typeface="ＭＳ Ｐゴシック" pitchFamily="50" charset="-128"/>
                  </a:rPr>
                  <a:t>」</a:t>
                </a:r>
                <a:endParaRPr lang="ja-JP" altLang="en-US" sz="1400" b="1" dirty="0">
                  <a:solidFill>
                    <a:srgbClr val="000000"/>
                  </a:solidFill>
                  <a:latin typeface="ＭＳ Ｐゴシック" pitchFamily="50" charset="-128"/>
                </a:endParaRPr>
              </a:p>
              <a:p>
                <a:r>
                  <a:rPr lang="ja-JP" altLang="en-US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○</a:t>
                </a:r>
                <a:r>
                  <a:rPr lang="en-US" altLang="ja-JP" sz="1400" b="1" dirty="0">
                    <a:solidFill>
                      <a:srgbClr val="000000"/>
                    </a:solidFill>
                    <a:latin typeface="ＭＳ Ｐゴシック" pitchFamily="50" charset="-128"/>
                  </a:rPr>
                  <a:t>CRM</a:t>
                </a:r>
              </a:p>
              <a:p>
                <a:pPr algn="ctr"/>
                <a:endParaRPr lang="en-US" altLang="ja-JP" sz="1400" dirty="0">
                  <a:solidFill>
                    <a:schemeClr val="tx2"/>
                  </a:solidFill>
                  <a:latin typeface="ＭＳ Ｐゴシック" pitchFamily="50" charset="-128"/>
                </a:endParaRPr>
              </a:p>
              <a:p>
                <a:pPr algn="ctr"/>
                <a:endParaRPr lang="en-US" altLang="ja-JP" sz="1200" dirty="0">
                  <a:solidFill>
                    <a:schemeClr val="tx2"/>
                  </a:solidFill>
                  <a:latin typeface="ＭＳ Ｐゴシック" pitchFamily="50" charset="-128"/>
                </a:endParaRPr>
              </a:p>
            </p:txBody>
          </p:sp>
        </p:grp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2332484" y="3411363"/>
              <a:ext cx="4643437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80000"/>
                </a:lnSpc>
                <a:buFontTx/>
                <a:buNone/>
                <a:defRPr/>
              </a:pPr>
              <a:r>
                <a:rPr lang="ja-JP" altLang="en-US" sz="1800" b="1" kern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ＭＳ Ｐゴシック"/>
                  <a:ea typeface="ＭＳ Ｐゴシック"/>
                  <a:cs typeface="ＭＳ Ｐゴシック"/>
                </a:rPr>
                <a:t>様々な分野でのソリューションをご提供します</a:t>
              </a:r>
              <a:endParaRPr lang="ja-JP" altLang="en-US" sz="1800" b="1" kern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18" name="グループ化 30"/>
            <p:cNvGrpSpPr>
              <a:grpSpLocks/>
            </p:cNvGrpSpPr>
            <p:nvPr/>
          </p:nvGrpSpPr>
          <p:grpSpPr bwMode="auto">
            <a:xfrm>
              <a:off x="1507052" y="1928638"/>
              <a:ext cx="4145068" cy="1166411"/>
              <a:chOff x="3193206" y="1071546"/>
              <a:chExt cx="3022248" cy="1166411"/>
            </a:xfrm>
          </p:grpSpPr>
          <p:grpSp>
            <p:nvGrpSpPr>
              <p:cNvPr id="24" name="グループ化 27"/>
              <p:cNvGrpSpPr>
                <a:grpSpLocks/>
              </p:cNvGrpSpPr>
              <p:nvPr/>
            </p:nvGrpSpPr>
            <p:grpSpPr bwMode="auto">
              <a:xfrm>
                <a:off x="3193206" y="1179095"/>
                <a:ext cx="2635598" cy="1058862"/>
                <a:chOff x="1739068" y="1520424"/>
                <a:chExt cx="2635598" cy="1058862"/>
              </a:xfrm>
            </p:grpSpPr>
            <p:sp>
              <p:nvSpPr>
                <p:cNvPr id="26" name="Oval 38"/>
                <p:cNvSpPr>
                  <a:spLocks noChangeArrowheads="1"/>
                </p:cNvSpPr>
                <p:nvPr/>
              </p:nvSpPr>
              <p:spPr bwMode="auto">
                <a:xfrm rot="20088400">
                  <a:off x="1739068" y="1520424"/>
                  <a:ext cx="2425700" cy="10588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lumMod val="60000"/>
                        <a:lumOff val="40000"/>
                      </a:schemeClr>
                    </a:gs>
                    <a:gs pos="50000">
                      <a:srgbClr val="E9F5F6"/>
                    </a:gs>
                    <a:gs pos="100000">
                      <a:schemeClr val="bg1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algn="ctr"/>
                  <a:endParaRPr lang="ja-JP" altLang="ja-JP" sz="1200">
                    <a:solidFill>
                      <a:schemeClr val="tx2"/>
                    </a:solidFill>
                    <a:latin typeface="ＭＳ Ｐゴシック" pitchFamily="50" charset="-128"/>
                  </a:endParaRPr>
                </a:p>
              </p:txBody>
            </p:sp>
            <p:sp>
              <p:nvSpPr>
                <p:cNvPr id="27" name="Rectangle 27"/>
                <p:cNvSpPr>
                  <a:spLocks noChangeArrowheads="1"/>
                </p:cNvSpPr>
                <p:nvPr/>
              </p:nvSpPr>
              <p:spPr bwMode="auto">
                <a:xfrm>
                  <a:off x="1978689" y="1853558"/>
                  <a:ext cx="2395977" cy="5556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r>
                    <a:rPr lang="ja-JP" altLang="en-US" sz="1400" b="1" dirty="0" smtClean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○</a:t>
                  </a:r>
                  <a:r>
                    <a:rPr lang="ja-JP" altLang="en-US" sz="1400" b="1" dirty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耐震・構造解析ソフトウェア</a:t>
                  </a:r>
                  <a:r>
                    <a:rPr lang="ja-JP" altLang="en-US" sz="1400" b="1" dirty="0" smtClean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「ＴＤＡＰ</a:t>
                  </a:r>
                  <a:r>
                    <a:rPr lang="en-US" altLang="ja-JP" sz="1400" b="1" dirty="0" smtClean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Ⅲ</a:t>
                  </a:r>
                  <a:r>
                    <a:rPr lang="ja-JP" altLang="en-US" sz="1400" b="1" dirty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」</a:t>
                  </a:r>
                </a:p>
                <a:p>
                  <a:r>
                    <a:rPr lang="ja-JP" altLang="en-US" sz="1400" b="1" dirty="0" smtClean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○環境系の熱流体プログラム開発</a:t>
                  </a:r>
                  <a:endParaRPr lang="en-US" altLang="ja-JP" sz="1200" dirty="0">
                    <a:solidFill>
                      <a:schemeClr val="tx2"/>
                    </a:solidFill>
                    <a:latin typeface="ＭＳ Ｐゴシック" pitchFamily="50" charset="-128"/>
                  </a:endParaRPr>
                </a:p>
              </p:txBody>
            </p:sp>
          </p:grp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3480192" y="1071546"/>
                <a:ext cx="2735262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ja-JP" altLang="en-US" sz="1800" b="1" i="1" u="sng" dirty="0">
                    <a:solidFill>
                      <a:srgbClr val="1B03CD"/>
                    </a:solidFill>
                    <a:latin typeface="ＭＳ Ｐゴシック" pitchFamily="50" charset="-128"/>
                  </a:rPr>
                  <a:t>構造解析、流体解析</a:t>
                </a:r>
              </a:p>
            </p:txBody>
          </p:sp>
        </p:grpSp>
        <p:grpSp>
          <p:nvGrpSpPr>
            <p:cNvPr id="19" name="グループ化 37"/>
            <p:cNvGrpSpPr>
              <a:grpSpLocks/>
            </p:cNvGrpSpPr>
            <p:nvPr/>
          </p:nvGrpSpPr>
          <p:grpSpPr bwMode="auto">
            <a:xfrm>
              <a:off x="3121470" y="4750854"/>
              <a:ext cx="2889648" cy="1081447"/>
              <a:chOff x="3074975" y="3906481"/>
              <a:chExt cx="2889648" cy="1081447"/>
            </a:xfrm>
          </p:grpSpPr>
          <p:grpSp>
            <p:nvGrpSpPr>
              <p:cNvPr id="20" name="グループ化 27"/>
              <p:cNvGrpSpPr>
                <a:grpSpLocks/>
              </p:cNvGrpSpPr>
              <p:nvPr/>
            </p:nvGrpSpPr>
            <p:grpSpPr bwMode="auto">
              <a:xfrm>
                <a:off x="3074975" y="3929066"/>
                <a:ext cx="2602658" cy="1058862"/>
                <a:chOff x="1763713" y="1484313"/>
                <a:chExt cx="2602658" cy="1058862"/>
              </a:xfrm>
            </p:grpSpPr>
            <p:sp>
              <p:nvSpPr>
                <p:cNvPr id="22" name="Oval 38"/>
                <p:cNvSpPr>
                  <a:spLocks noChangeArrowheads="1"/>
                </p:cNvSpPr>
                <p:nvPr/>
              </p:nvSpPr>
              <p:spPr bwMode="auto">
                <a:xfrm rot="-1511600">
                  <a:off x="1763713" y="1484313"/>
                  <a:ext cx="2425700" cy="1058862"/>
                </a:xfrm>
                <a:prstGeom prst="ellipse">
                  <a:avLst/>
                </a:prstGeom>
                <a:solidFill>
                  <a:srgbClr val="FF9900">
                    <a:alpha val="9411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algn="ctr"/>
                  <a:endParaRPr lang="ja-JP" altLang="ja-JP" sz="1200">
                    <a:solidFill>
                      <a:schemeClr val="tx2"/>
                    </a:solidFill>
                    <a:latin typeface="ＭＳ Ｐゴシック" pitchFamily="50" charset="-128"/>
                  </a:endParaRPr>
                </a:p>
              </p:txBody>
            </p:sp>
            <p:sp>
              <p:nvSpPr>
                <p:cNvPr id="23" name="Rectangle 27"/>
                <p:cNvSpPr>
                  <a:spLocks noChangeArrowheads="1"/>
                </p:cNvSpPr>
                <p:nvPr/>
              </p:nvSpPr>
              <p:spPr bwMode="auto">
                <a:xfrm>
                  <a:off x="1918446" y="1724050"/>
                  <a:ext cx="2447925" cy="792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r>
                    <a:rPr lang="en-US" altLang="ja-JP" sz="1400" b="1" dirty="0" smtClean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○HD</a:t>
                  </a:r>
                  <a:r>
                    <a:rPr lang="ja-JP" altLang="en-US" sz="1400" b="1" dirty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革命</a:t>
                  </a:r>
                  <a:r>
                    <a:rPr lang="en-US" altLang="ja-JP" sz="1400" b="1" dirty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/</a:t>
                  </a:r>
                  <a:r>
                    <a:rPr lang="en-US" altLang="ja-JP" sz="1400" b="1" dirty="0" err="1" smtClean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BackUp</a:t>
                  </a:r>
                  <a:endParaRPr lang="en-US" altLang="ja-JP" sz="1400" b="1" dirty="0">
                    <a:solidFill>
                      <a:srgbClr val="000000"/>
                    </a:solidFill>
                    <a:latin typeface="ＭＳ Ｐゴシック" pitchFamily="50" charset="-128"/>
                  </a:endParaRPr>
                </a:p>
                <a:p>
                  <a:r>
                    <a:rPr lang="en-US" altLang="ja-JP" sz="1400" b="1" dirty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○HD</a:t>
                  </a:r>
                  <a:r>
                    <a:rPr lang="ja-JP" altLang="en-US" sz="1400" b="1" dirty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革命</a:t>
                  </a:r>
                  <a:r>
                    <a:rPr lang="en-US" altLang="ja-JP" sz="1400" b="1" dirty="0" smtClean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/DISK Mirror</a:t>
                  </a:r>
                </a:p>
                <a:p>
                  <a:r>
                    <a:rPr lang="ja-JP" altLang="en-US" sz="1400" b="1" dirty="0" smtClean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〇ＨＤ革命</a:t>
                  </a:r>
                  <a:r>
                    <a:rPr lang="en-US" altLang="ja-JP" sz="1400" b="1" dirty="0">
                      <a:solidFill>
                        <a:srgbClr val="000000"/>
                      </a:solidFill>
                      <a:latin typeface="ＭＳ Ｐゴシック" pitchFamily="50" charset="-128"/>
                    </a:rPr>
                    <a:t>/</a:t>
                  </a:r>
                  <a:r>
                    <a:rPr lang="en-US" altLang="ja-JP" sz="1400" b="1" dirty="0" err="1">
                      <a:solidFill>
                        <a:srgbClr val="000000"/>
                      </a:solidFill>
                      <a:latin typeface="ＭＳ Ｐゴシック" pitchFamily="50" charset="-128"/>
                    </a:rPr>
                    <a:t>WinProtector</a:t>
                  </a:r>
                  <a:endParaRPr lang="en-US" altLang="ja-JP" sz="1400" b="1" dirty="0">
                    <a:solidFill>
                      <a:srgbClr val="000000"/>
                    </a:solidFill>
                    <a:latin typeface="ＭＳ Ｐゴシック" pitchFamily="50" charset="-128"/>
                  </a:endParaRPr>
                </a:p>
                <a:p>
                  <a:pPr algn="ctr"/>
                  <a:endParaRPr lang="en-US" altLang="ja-JP" sz="1400" dirty="0">
                    <a:solidFill>
                      <a:schemeClr val="tx2"/>
                    </a:solidFill>
                    <a:latin typeface="ＭＳ Ｐゴシック" pitchFamily="50" charset="-128"/>
                  </a:endParaRPr>
                </a:p>
              </p:txBody>
            </p:sp>
          </p:grp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3229361" y="3906481"/>
                <a:ext cx="2735262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ja-JP" altLang="en-US" sz="1800" b="1" i="1" u="sng" dirty="0">
                    <a:solidFill>
                      <a:srgbClr val="C00000"/>
                    </a:solidFill>
                    <a:latin typeface="ＭＳ Ｐゴシック" pitchFamily="50" charset="-128"/>
                  </a:rPr>
                  <a:t>ユーティリティ</a:t>
                </a:r>
                <a:r>
                  <a:rPr lang="ja-JP" altLang="en-US" sz="1800" b="1" i="1" u="sng" dirty="0" smtClean="0">
                    <a:solidFill>
                      <a:srgbClr val="C00000"/>
                    </a:solidFill>
                    <a:latin typeface="ＭＳ Ｐゴシック" pitchFamily="50" charset="-128"/>
                  </a:rPr>
                  <a:t>ソフトウェア</a:t>
                </a:r>
                <a:endParaRPr lang="ja-JP" altLang="en-US" sz="1800" b="1" i="1" u="sng" dirty="0">
                  <a:solidFill>
                    <a:srgbClr val="C00000"/>
                  </a:solidFill>
                  <a:latin typeface="ＭＳ Ｐゴシック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4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712968" cy="468052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ja-JP" altLang="en-US" sz="2400" b="1" dirty="0" smtClean="0">
                <a:ea typeface="ＭＳ Ｐ明朝" pitchFamily="18" charset="-128"/>
              </a:rPr>
              <a:t> </a:t>
            </a:r>
            <a:endParaRPr lang="en-US" altLang="ja-JP" sz="2800" b="1" dirty="0">
              <a:ea typeface="ＭＳ Ｐ明朝" pitchFamily="18" charset="-128"/>
            </a:endParaRPr>
          </a:p>
        </p:txBody>
      </p:sp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ＴＤＡＰ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Ⅲ</a:t>
            </a: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について</a:t>
            </a:r>
            <a:endParaRPr lang="zh-TW" altLang="en-US" sz="3600" b="1" dirty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2" name="コンテンツ プレースホルダー 4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ja-JP" altLang="en-US" sz="2800" b="1" kern="0" dirty="0" smtClean="0">
                <a:latin typeface="Times New Roman" pitchFamily="18" charset="0"/>
                <a:ea typeface="ＭＳ Ｐ明朝" pitchFamily="18" charset="-128"/>
              </a:rPr>
              <a:t>土木・建築向け汎用３次元地震応答解析プログラム</a:t>
            </a:r>
            <a:endParaRPr lang="en-US" altLang="ja-JP" sz="2800" b="1" kern="0" dirty="0" smtClean="0">
              <a:latin typeface="Times New Roman" pitchFamily="18" charset="0"/>
              <a:ea typeface="ＭＳ Ｐ明朝" pitchFamily="18" charset="-128"/>
            </a:endParaRPr>
          </a:p>
          <a:p>
            <a:endParaRPr lang="en-US" altLang="ja-JP" sz="2800" b="1" kern="0" dirty="0" smtClean="0">
              <a:latin typeface="Times New Roman" pitchFamily="18" charset="0"/>
              <a:ea typeface="ＭＳ Ｐ明朝" pitchFamily="18" charset="-128"/>
            </a:endParaRPr>
          </a:p>
          <a:p>
            <a:r>
              <a:rPr lang="ja-JP" altLang="en-US" sz="2800" b="1" dirty="0">
                <a:ea typeface="ＭＳ Ｐ明朝" pitchFamily="18" charset="-128"/>
              </a:rPr>
              <a:t>大手ゼネコン、研究機関、コンサルタント会社をはじめ国内</a:t>
            </a:r>
            <a:r>
              <a:rPr lang="ja-JP" altLang="en-US" sz="2800" b="1" dirty="0" smtClean="0">
                <a:ea typeface="ＭＳ Ｐ明朝" pitchFamily="18" charset="-128"/>
              </a:rPr>
              <a:t>で</a:t>
            </a:r>
            <a:r>
              <a:rPr lang="en-US" altLang="ja-JP" sz="28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1000</a:t>
            </a:r>
            <a:r>
              <a:rPr lang="ja-JP" altLang="en-US" sz="28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本</a:t>
            </a:r>
            <a:r>
              <a:rPr lang="ja-JP" altLang="en-US" sz="2800" b="1" dirty="0">
                <a:ea typeface="ＭＳ Ｐ明朝" pitchFamily="18" charset="-128"/>
              </a:rPr>
              <a:t>以上の導入</a:t>
            </a:r>
            <a:r>
              <a:rPr lang="ja-JP" altLang="en-US" sz="2800" b="1" dirty="0" smtClean="0">
                <a:ea typeface="ＭＳ Ｐ明朝" pitchFamily="18" charset="-128"/>
              </a:rPr>
              <a:t>実績</a:t>
            </a:r>
            <a:endParaRPr lang="en-US" altLang="ja-JP" sz="2800" b="1" dirty="0" smtClean="0">
              <a:ea typeface="ＭＳ Ｐ明朝" pitchFamily="18" charset="-128"/>
            </a:endParaRPr>
          </a:p>
          <a:p>
            <a:endParaRPr lang="en-US" altLang="ja-JP" sz="2800" b="1" dirty="0">
              <a:ea typeface="ＭＳ Ｐ明朝" pitchFamily="18" charset="-128"/>
            </a:endParaRPr>
          </a:p>
          <a:p>
            <a:r>
              <a:rPr lang="ja-JP" altLang="en-US" sz="2800" b="1" kern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毎年バージョンアップで機能拡張</a:t>
            </a:r>
            <a:endParaRPr lang="ja-JP" altLang="en-US" sz="2800" b="1" kern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75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712968" cy="468052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ja-JP" altLang="en-US" sz="2400" b="1" dirty="0" smtClean="0">
                <a:ea typeface="ＭＳ Ｐ明朝" pitchFamily="18" charset="-128"/>
              </a:rPr>
              <a:t> 地盤と構造物の連成地震解析　　　　各種橋梁の地震応答解析　　</a:t>
            </a:r>
            <a:endParaRPr lang="en-US" altLang="ja-JP" sz="24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endParaRPr lang="en-US" altLang="ja-JP" sz="2800" b="1" dirty="0">
              <a:ea typeface="ＭＳ Ｐ明朝" pitchFamily="18" charset="-128"/>
            </a:endParaRPr>
          </a:p>
        </p:txBody>
      </p:sp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pic_analysis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2088"/>
            <a:ext cx="3886200" cy="31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pic_analysis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64" y="2532086"/>
            <a:ext cx="3886200" cy="32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ＴＤＡＰ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Ⅲ</a:t>
            </a: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を用いた解析例</a:t>
            </a:r>
            <a:endParaRPr lang="zh-TW" altLang="en-US" sz="3600" b="1" dirty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2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35126" t="28533" r="18168" b="18856"/>
          <a:stretch/>
        </p:blipFill>
        <p:spPr>
          <a:xfrm>
            <a:off x="469498" y="908720"/>
            <a:ext cx="8231687" cy="5220393"/>
          </a:xfrm>
          <a:prstGeom prst="rect">
            <a:avLst/>
          </a:prstGeom>
        </p:spPr>
      </p:pic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1763688" y="476672"/>
            <a:ext cx="5618101" cy="319854"/>
            <a:chOff x="1763688" y="611984"/>
            <a:chExt cx="5618101" cy="319854"/>
          </a:xfrm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63688" y="611984"/>
              <a:ext cx="17272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36000" bIns="0">
              <a:spAutoFit/>
            </a:bodyPr>
            <a:lstStyle/>
            <a:p>
              <a:pPr>
                <a:defRPr/>
              </a:pPr>
              <a:r>
                <a:rPr lang="ja-JP" altLang="en-US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免震装置無し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884777" y="620688"/>
              <a:ext cx="1497012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36000" bIns="0">
              <a:spAutoFit/>
            </a:bodyPr>
            <a:lstStyle/>
            <a:p>
              <a:pPr>
                <a:defRPr/>
              </a:pPr>
              <a:r>
                <a:rPr lang="ja-JP" altLang="en-US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免震装置有り</a:t>
              </a:r>
            </a:p>
          </p:txBody>
        </p:sp>
      </p:grp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07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ＴＤＡＰ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Ⅲ</a:t>
            </a:r>
            <a:r>
              <a:rPr lang="ja-JP" altLang="en-US" sz="3600" b="1" dirty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　</a:t>
            </a: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クラウド化の背景</a:t>
            </a:r>
            <a:endParaRPr lang="zh-TW" altLang="en-US" sz="3600" b="1" dirty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07007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b="1" dirty="0" smtClean="0">
                <a:latin typeface="Times New Roman" pitchFamily="18" charset="0"/>
                <a:ea typeface="ＭＳ Ｐ明朝" pitchFamily="18" charset="-128"/>
              </a:rPr>
              <a:t>ＴＤＡＰ</a:t>
            </a:r>
            <a:r>
              <a:rPr lang="en-US" altLang="ja-JP" sz="2800" b="1" dirty="0" smtClean="0">
                <a:latin typeface="Times New Roman" pitchFamily="18" charset="0"/>
                <a:ea typeface="ＭＳ Ｐ明朝" pitchFamily="18" charset="-128"/>
              </a:rPr>
              <a:t>Ⅲ</a:t>
            </a:r>
            <a:r>
              <a:rPr lang="ja-JP" altLang="en-US" sz="2800" b="1" dirty="0" smtClean="0">
                <a:latin typeface="Times New Roman" pitchFamily="18" charset="0"/>
                <a:ea typeface="ＭＳ Ｐ明朝" pitchFamily="18" charset="-128"/>
              </a:rPr>
              <a:t>は、試用版、製品版をメディアで提供している</a:t>
            </a:r>
            <a:endParaRPr lang="en-US" altLang="ja-JP" sz="2800" b="1" dirty="0" smtClean="0">
              <a:latin typeface="Times New Roman" pitchFamily="18" charset="0"/>
              <a:ea typeface="ＭＳ Ｐ明朝" pitchFamily="18" charset="-128"/>
            </a:endParaRPr>
          </a:p>
          <a:p>
            <a:pPr eaLnBrk="1" hangingPunct="1">
              <a:defRPr/>
            </a:pPr>
            <a:endParaRPr lang="en-US" altLang="ja-JP" sz="28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r>
              <a:rPr lang="ja-JP" altLang="en-US" sz="2800" b="1" dirty="0" smtClean="0">
                <a:ea typeface="ＭＳ Ｐ明朝" pitchFamily="18" charset="-128"/>
              </a:rPr>
              <a:t>簡単に試用できるよう、</a:t>
            </a:r>
            <a:r>
              <a:rPr lang="en-US" altLang="ja-JP" sz="28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Web</a:t>
            </a:r>
            <a:r>
              <a:rPr lang="ja-JP" altLang="en-US" sz="2800" b="1" dirty="0" smtClean="0">
                <a:ea typeface="ＭＳ Ｐ明朝" pitchFamily="18" charset="-128"/>
              </a:rPr>
              <a:t>サイトからの利用サービス提供を試みた</a:t>
            </a:r>
            <a:endParaRPr lang="en-US" altLang="ja-JP" sz="2800" b="1" dirty="0" smtClean="0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7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ＴＤＡＰ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Ⅲ</a:t>
            </a: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を</a:t>
            </a:r>
            <a:r>
              <a:rPr lang="ja-JP" altLang="en-US" sz="3600" b="1" dirty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クラウド</a:t>
            </a: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で</a:t>
            </a:r>
            <a:r>
              <a:rPr lang="ja-JP" altLang="en-US" sz="3600" b="1" dirty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動かしました</a:t>
            </a:r>
            <a:endParaRPr lang="zh-TW" altLang="en-US" sz="3600" b="1" dirty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18877" t="15891" r="3189" b="8528"/>
          <a:stretch/>
        </p:blipFill>
        <p:spPr>
          <a:xfrm>
            <a:off x="467544" y="1340768"/>
            <a:ext cx="8248119" cy="46805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7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ja-JP" altLang="en-US" sz="3600" b="1" dirty="0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クラウド化によるメリット・今後の展開</a:t>
            </a:r>
            <a:endParaRPr lang="zh-TW" altLang="en-US" sz="3600" b="1" dirty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pic>
        <p:nvPicPr>
          <p:cNvPr id="3076" name="Picture 15" descr="Arkmark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13" y="-3005138"/>
            <a:ext cx="1843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6817-A96B-47D6-9313-6A68D0E165EB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50212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b="1" dirty="0" smtClean="0">
                <a:ea typeface="ＭＳ Ｐ明朝" pitchFamily="18" charset="-128"/>
              </a:rPr>
              <a:t>デモサイトとして活用</a:t>
            </a:r>
            <a:endParaRPr lang="en-US" altLang="ja-JP" sz="28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endParaRPr lang="en-US" altLang="ja-JP" sz="28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r>
              <a:rPr lang="ja-JP" altLang="en-US" sz="2800" b="1" dirty="0" smtClean="0">
                <a:ea typeface="ＭＳ Ｐ明朝" pitchFamily="18" charset="-128"/>
              </a:rPr>
              <a:t>ＴＤＡＰ</a:t>
            </a:r>
            <a:r>
              <a:rPr lang="en-US" altLang="ja-JP" sz="2800" b="1" dirty="0">
                <a:ea typeface="ＭＳ Ｐ明朝" pitchFamily="18" charset="-128"/>
              </a:rPr>
              <a:t>Ⅲ</a:t>
            </a:r>
            <a:r>
              <a:rPr lang="ja-JP" altLang="en-US" sz="2800" b="1" dirty="0">
                <a:ea typeface="ＭＳ Ｐ明朝" pitchFamily="18" charset="-128"/>
              </a:rPr>
              <a:t>の</a:t>
            </a:r>
            <a:r>
              <a:rPr lang="ja-JP" altLang="en-US" sz="2800" b="1" dirty="0" smtClean="0">
                <a:ea typeface="ＭＳ Ｐ明朝" pitchFamily="18" charset="-128"/>
              </a:rPr>
              <a:t>クラウドサービス本格運用</a:t>
            </a:r>
            <a:endParaRPr lang="en-US" altLang="ja-JP" sz="2800" b="1" dirty="0">
              <a:ea typeface="ＭＳ Ｐ明朝" pitchFamily="18" charset="-128"/>
            </a:endParaRPr>
          </a:p>
          <a:p>
            <a:pPr eaLnBrk="1" hangingPunct="1">
              <a:defRPr/>
            </a:pPr>
            <a:endParaRPr lang="en-US" altLang="ja-JP" sz="28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r>
              <a:rPr lang="ja-JP" altLang="en-US" sz="2800" b="1" dirty="0" smtClean="0">
                <a:ea typeface="ＭＳ Ｐ明朝" pitchFamily="18" charset="-128"/>
              </a:rPr>
              <a:t>セキュリティ強化　</a:t>
            </a:r>
            <a:endParaRPr lang="en-US" altLang="ja-JP" sz="28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endParaRPr lang="en-US" altLang="ja-JP" sz="28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r>
              <a:rPr lang="ja-JP" altLang="en-US" sz="2800" b="1" dirty="0" smtClean="0">
                <a:ea typeface="ＭＳ Ｐ明朝" pitchFamily="18" charset="-128"/>
              </a:rPr>
              <a:t>海外展開</a:t>
            </a:r>
            <a:endParaRPr lang="en-US" altLang="ja-JP" sz="2800" b="1" dirty="0" smtClean="0">
              <a:ea typeface="ＭＳ Ｐ明朝" pitchFamily="18" charset="-128"/>
            </a:endParaRPr>
          </a:p>
          <a:p>
            <a:pPr eaLnBrk="1" hangingPunct="1">
              <a:defRPr/>
            </a:pPr>
            <a:endParaRPr lang="en-US" altLang="ja-JP" sz="2800" b="1" dirty="0" smtClean="0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1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2">
      <a:dk1>
        <a:srgbClr val="003366"/>
      </a:dk1>
      <a:lt1>
        <a:srgbClr val="FFFFFF"/>
      </a:lt1>
      <a:dk2>
        <a:srgbClr val="124EA6"/>
      </a:dk2>
      <a:lt2>
        <a:srgbClr val="E5FFFF"/>
      </a:lt2>
      <a:accent1>
        <a:srgbClr val="CCECFF"/>
      </a:accent1>
      <a:accent2>
        <a:srgbClr val="00B000"/>
      </a:accent2>
      <a:accent3>
        <a:srgbClr val="AAB2D0"/>
      </a:accent3>
      <a:accent4>
        <a:srgbClr val="DADADA"/>
      </a:accent4>
      <a:accent5>
        <a:srgbClr val="E2F4FF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10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99FF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CAFF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1">
        <a:dk1>
          <a:srgbClr val="003366"/>
        </a:dk1>
        <a:lt1>
          <a:srgbClr val="FFFFFF"/>
        </a:lt1>
        <a:dk2>
          <a:srgbClr val="124EA6"/>
        </a:dk2>
        <a:lt2>
          <a:srgbClr val="E5FFFF"/>
        </a:lt2>
        <a:accent1>
          <a:srgbClr val="3399FF"/>
        </a:accent1>
        <a:accent2>
          <a:srgbClr val="00B000"/>
        </a:accent2>
        <a:accent3>
          <a:srgbClr val="AAB2D0"/>
        </a:accent3>
        <a:accent4>
          <a:srgbClr val="DADADA"/>
        </a:accent4>
        <a:accent5>
          <a:srgbClr val="ADCAFF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2">
        <a:dk1>
          <a:srgbClr val="003366"/>
        </a:dk1>
        <a:lt1>
          <a:srgbClr val="FFFFFF"/>
        </a:lt1>
        <a:dk2>
          <a:srgbClr val="124EA6"/>
        </a:dk2>
        <a:lt2>
          <a:srgbClr val="E5FFFF"/>
        </a:lt2>
        <a:accent1>
          <a:srgbClr val="CCECFF"/>
        </a:accent1>
        <a:accent2>
          <a:srgbClr val="00B000"/>
        </a:accent2>
        <a:accent3>
          <a:srgbClr val="AAB2D0"/>
        </a:accent3>
        <a:accent4>
          <a:srgbClr val="DADADA"/>
        </a:accent4>
        <a:accent5>
          <a:srgbClr val="E2F4FF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5080</TotalTime>
  <Words>262</Words>
  <Application>Microsoft Office PowerPoint</Application>
  <PresentationFormat>画面に合わせる (4:3)</PresentationFormat>
  <Paragraphs>84</Paragraphs>
  <Slides>11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Balance</vt:lpstr>
      <vt:lpstr>PowerPoint プレゼンテーション</vt:lpstr>
      <vt:lpstr>会社概要</vt:lpstr>
      <vt:lpstr>業務内容</vt:lpstr>
      <vt:lpstr>ＴＤＡＰⅢについて</vt:lpstr>
      <vt:lpstr>ＴＤＡＰⅢを用いた解析例</vt:lpstr>
      <vt:lpstr>PowerPoint プレゼンテーション</vt:lpstr>
      <vt:lpstr>ＴＤＡＰⅢ　クラウド化の背景</vt:lpstr>
      <vt:lpstr>ＴＤＡＰⅢをクラウドで動かしました</vt:lpstr>
      <vt:lpstr>クラウド化によるメリット・今後の展開</vt:lpstr>
      <vt:lpstr>弊社パッケージ製品のクラウドサービス化</vt:lpstr>
      <vt:lpstr>PowerPoint プレゼンテーション</vt:lpstr>
    </vt:vector>
  </TitlesOfParts>
  <Company>（株）アーク情報システム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数理解析部</dc:creator>
  <cp:lastModifiedBy>yosuke</cp:lastModifiedBy>
  <cp:revision>175</cp:revision>
  <cp:lastPrinted>2013-11-07T05:12:30Z</cp:lastPrinted>
  <dcterms:created xsi:type="dcterms:W3CDTF">2005-07-13T07:07:50Z</dcterms:created>
  <dcterms:modified xsi:type="dcterms:W3CDTF">2013-12-06T09:42:11Z</dcterms:modified>
</cp:coreProperties>
</file>